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1" r:id="rId2"/>
    <p:sldId id="263" r:id="rId3"/>
    <p:sldId id="276" r:id="rId4"/>
    <p:sldId id="262" r:id="rId5"/>
    <p:sldId id="264" r:id="rId6"/>
    <p:sldId id="266" r:id="rId7"/>
    <p:sldId id="267" r:id="rId8"/>
    <p:sldId id="280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0A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06FA6-964B-49A5-9891-E15DC7F965ED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6FE80-E42B-431F-A6E5-DA5B5A0CA3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FE80-E42B-431F-A6E5-DA5B5A0CA3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0483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402000"/>
                </a:solidFill>
                <a:latin typeface="Arial" charset="0"/>
              </a:endParaRPr>
            </a:p>
          </p:txBody>
        </p:sp>
        <p:pic>
          <p:nvPicPr>
            <p:cNvPr id="20484" name="Picture 4" descr="minispi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204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685A83CA-7B92-4041-8656-5FACA95305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5553A-7265-4017-9627-586549F6D4F4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EE6CA-41D1-4B0D-9EA2-2C86B490BF1F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A36A1-1769-437F-9FE9-7CBB214FF544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5C8A0-443A-41CA-AC5B-799DF80A4302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002B9-3AC0-47CB-BB5E-ECC738B2686E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78DF7-CFE2-4D1A-AB31-CB27042C354B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76C3B-09A7-453D-8997-9ED7B8336EC6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ADB0A-5DFA-4BEA-A86A-146E82867D56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D4AF5-3220-4F63-9270-21F12CF36B3E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A08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49FE-CE17-4B3F-B6B0-1A4DAD97CA20}" type="slidenum">
              <a:rPr lang="ru-RU">
                <a:solidFill>
                  <a:srgbClr val="A08366"/>
                </a:solidFill>
              </a:rPr>
              <a:pPr/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402000"/>
                </a:solidFill>
                <a:latin typeface="Arial" charset="0"/>
              </a:endParaRPr>
            </a:p>
          </p:txBody>
        </p:sp>
        <p:pic>
          <p:nvPicPr>
            <p:cNvPr id="19460" name="Picture 4" descr="minispir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19461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402000"/>
                </a:solidFill>
                <a:latin typeface="Arial" charset="0"/>
              </a:endParaRPr>
            </a:p>
          </p:txBody>
        </p:sp>
      </p:grp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ru-RU">
              <a:solidFill>
                <a:srgbClr val="A08366"/>
              </a:solidFill>
            </a:endParaRP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fld id="{8DB55292-1CF9-4DA7-B57C-1F37CECA392F}" type="slidenum">
              <a:rPr lang="ru-RU">
                <a:solidFill>
                  <a:srgbClr val="A08366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ru-RU">
              <a:solidFill>
                <a:srgbClr val="A083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204864"/>
            <a:ext cx="7696200" cy="2971800"/>
          </a:xfrm>
        </p:spPr>
        <p:txBody>
          <a:bodyPr/>
          <a:lstStyle/>
          <a:p>
            <a:r>
              <a:rPr lang="ru-RU" altLang="ru-RU" sz="4000" dirty="0" smtClean="0">
                <a:solidFill>
                  <a:srgbClr val="C00000"/>
                </a:solidFill>
              </a:rPr>
              <a:t>Решение заданий 15.1 </a:t>
            </a:r>
            <a:br>
              <a:rPr lang="ru-RU" altLang="ru-RU" sz="4000" dirty="0" smtClean="0">
                <a:solidFill>
                  <a:srgbClr val="C00000"/>
                </a:solidFill>
              </a:rPr>
            </a:br>
            <a:r>
              <a:rPr lang="ru-RU" altLang="ru-RU" sz="4000" dirty="0" smtClean="0">
                <a:solidFill>
                  <a:srgbClr val="C00000"/>
                </a:solidFill>
              </a:rPr>
              <a:t>с помощью алгоритмического языка в среде Кумир. Исполнитель Робот</a:t>
            </a:r>
            <a:r>
              <a:rPr lang="ru-RU" sz="4000" b="1" dirty="0" smtClean="0">
                <a:solidFill>
                  <a:schemeClr val="accent2"/>
                </a:solidFill>
              </a:rPr>
              <a:t>.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4766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«Скажи мне — и я забуду, </a:t>
            </a:r>
            <a:b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</a:b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покажи мне — и я запомню,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вовлеки меня — и я пойму»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Конфуций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inf-oge.sdamgia.ru/get_file?id=6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2376264" cy="2362369"/>
          </a:xfrm>
          <a:prstGeom prst="rect">
            <a:avLst/>
          </a:prstGeom>
          <a:noFill/>
        </p:spPr>
      </p:pic>
      <p:pic>
        <p:nvPicPr>
          <p:cNvPr id="10244" name="Picture 4" descr="https://inf-oge.sdamgia.ru/get_file?id=6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88840"/>
            <a:ext cx="2448272" cy="2448273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339752" y="764704"/>
            <a:ext cx="5976664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915816" y="764704"/>
            <a:ext cx="29523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Решение</a:t>
            </a:r>
            <a:endParaRPr lang="ru-RU" sz="36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8180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764704"/>
            <a:ext cx="5976664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  <p:pic>
        <p:nvPicPr>
          <p:cNvPr id="8194" name="Picture 2" descr="https://inf-oge.sdamgia.ru/get_file?id=7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7" y="2276872"/>
            <a:ext cx="3088139" cy="3168352"/>
          </a:xfrm>
          <a:prstGeom prst="rect">
            <a:avLst/>
          </a:prstGeom>
          <a:noFill/>
        </p:spPr>
      </p:pic>
      <p:pic>
        <p:nvPicPr>
          <p:cNvPr id="8196" name="Picture 4" descr="https://inf-oge.sdamgia.ru/get_file?id=7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276872"/>
            <a:ext cx="3168352" cy="310703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1619672" y="2852936"/>
            <a:ext cx="6624736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baseline="30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764704"/>
            <a:ext cx="29523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Решение</a:t>
            </a:r>
            <a:endParaRPr lang="ru-RU" sz="3600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632848" cy="486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nf-oge.sdamgia.ru/get_file?id=25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44824"/>
            <a:ext cx="2880320" cy="2896779"/>
          </a:xfrm>
          <a:prstGeom prst="rect">
            <a:avLst/>
          </a:prstGeom>
          <a:noFill/>
        </p:spPr>
      </p:pic>
      <p:pic>
        <p:nvPicPr>
          <p:cNvPr id="6148" name="Picture 4" descr="https://inf-oge.sdamgia.ru/get_file?id=25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16832"/>
            <a:ext cx="2664296" cy="267960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67744" y="836712"/>
            <a:ext cx="4509248" cy="67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1619672" y="2852936"/>
            <a:ext cx="6624736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baseline="30000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s://inf-oge.sdamgia.ru/get_file?id=27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39" y="2060848"/>
            <a:ext cx="3466057" cy="3096344"/>
          </a:xfrm>
          <a:prstGeom prst="rect">
            <a:avLst/>
          </a:prstGeom>
          <a:noFill/>
        </p:spPr>
      </p:pic>
      <p:pic>
        <p:nvPicPr>
          <p:cNvPr id="5124" name="Picture 4" descr="https://inf-oge.sdamgia.ru/get_file?id=27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132856"/>
            <a:ext cx="3297206" cy="302433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267744" y="836712"/>
            <a:ext cx="4509248" cy="67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1619672" y="2852936"/>
            <a:ext cx="6624736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baseline="300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836712"/>
            <a:ext cx="4509248" cy="67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  <p:pic>
        <p:nvPicPr>
          <p:cNvPr id="31746" name="Picture 2" descr="https://inf-oge.sdamgia.ru/get_file?id=27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1" y="2204864"/>
            <a:ext cx="2933787" cy="3024336"/>
          </a:xfrm>
          <a:prstGeom prst="rect">
            <a:avLst/>
          </a:prstGeom>
          <a:noFill/>
        </p:spPr>
      </p:pic>
      <p:pic>
        <p:nvPicPr>
          <p:cNvPr id="31748" name="Picture 4" descr="https://inf-oge.sdamgia.ru/get_file?id=27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39" y="2204864"/>
            <a:ext cx="3077803" cy="30963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1619672" y="2852936"/>
            <a:ext cx="6624736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baseline="300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836712"/>
            <a:ext cx="4509248" cy="67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Выполнить задание</a:t>
            </a:r>
            <a:endParaRPr lang="ru-RU" sz="3600" dirty="0"/>
          </a:p>
        </p:txBody>
      </p:sp>
      <p:pic>
        <p:nvPicPr>
          <p:cNvPr id="32770" name="Picture 2" descr="https://inf-oge.sdamgia.ru/get_file?id=27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4"/>
            <a:ext cx="2871185" cy="2808312"/>
          </a:xfrm>
          <a:prstGeom prst="rect">
            <a:avLst/>
          </a:prstGeom>
          <a:noFill/>
        </p:spPr>
      </p:pic>
      <p:pic>
        <p:nvPicPr>
          <p:cNvPr id="32772" name="Picture 4" descr="https://inf-oge.sdamgia.ru/get_file?id=27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204864"/>
            <a:ext cx="2837005" cy="28803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204864"/>
            <a:ext cx="7696200" cy="2971800"/>
          </a:xfrm>
        </p:spPr>
        <p:txBody>
          <a:bodyPr/>
          <a:lstStyle/>
          <a:p>
            <a:r>
              <a:rPr lang="ru-RU" altLang="ru-RU" sz="4000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ru-RU" altLang="ru-RU" sz="4000" b="1" dirty="0" smtClean="0">
                <a:solidFill>
                  <a:schemeClr val="accent2"/>
                </a:solidFill>
              </a:rPr>
              <a:t>!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4766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«Скажи мне — и я забуду, </a:t>
            </a:r>
            <a:b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</a:b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покажи мне — и я запомню,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вовлеки меня — и я пойму»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402000"/>
                </a:solidFill>
                <a:latin typeface="Monotype Corsiva" pitchFamily="66" charset="0"/>
              </a:rPr>
              <a:t>Конфуций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259632" y="548680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370AC8"/>
                </a:solidFill>
              </a:rPr>
              <a:t>Задания с развернутым ответом экзаменационной работы по информатике и ИКТ содержатся во второй части работы. При выполнении заданий с развернутым ответом используется специальное программное обеспечение.</a:t>
            </a:r>
          </a:p>
          <a:p>
            <a:r>
              <a:rPr lang="ru-RU" sz="2400" dirty="0" smtClean="0">
                <a:solidFill>
                  <a:srgbClr val="370AC8"/>
                </a:solidFill>
              </a:rPr>
              <a:t>	Задание 15.1 заключается в разработке алгоритма для учебного исполнителя «Робот». Описание команд исполнителя и синтаксиса управляющих конструкций соответствует общепринятому школьному алгоритмическому языку, также оно дано в тексте задания. Для выполнения этого задания можно использовать </a:t>
            </a:r>
            <a:r>
              <a:rPr lang="ru-RU" sz="2400" dirty="0" err="1" smtClean="0">
                <a:solidFill>
                  <a:srgbClr val="370AC8"/>
                </a:solidFill>
              </a:rPr>
              <a:t>кросс-платформенную</a:t>
            </a:r>
            <a:r>
              <a:rPr lang="ru-RU" sz="2400" dirty="0" smtClean="0">
                <a:solidFill>
                  <a:srgbClr val="370AC8"/>
                </a:solidFill>
              </a:rPr>
              <a:t> свободно распространяемую среду учебного исполнителя, например, среду Кумир (сайт http://www.niisi.ru/kumir/) или другую среду с аналогичными возможностями исполнителя «Робот». </a:t>
            </a:r>
            <a:endParaRPr lang="ru-RU" sz="2400" dirty="0">
              <a:solidFill>
                <a:srgbClr val="370AC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43608" y="2204864"/>
            <a:ext cx="7956376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endParaRPr kumimoji="1" lang="ru-RU" sz="4000" kern="0" dirty="0">
              <a:solidFill>
                <a:srgbClr val="2516EE"/>
              </a:solidFill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043608" y="548680"/>
            <a:ext cx="78488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Методические рекомендации</a:t>
            </a:r>
            <a:endParaRPr kumimoji="1" lang="ru-RU" sz="4400" kern="0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115616" y="1484784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3600" baseline="30000" dirty="0">
              <a:solidFill>
                <a:srgbClr val="402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484784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Задание 15.1 </a:t>
            </a:r>
            <a:r>
              <a:rPr lang="ru-RU" dirty="0" smtClean="0">
                <a:solidFill>
                  <a:srgbClr val="002060"/>
                </a:solidFill>
              </a:rPr>
              <a:t>проверяет умение записать формальный алгоритм с использованием инструкций ветвления и цикла для формального исполнителя.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Исполнитель Робот умеет перемещаться по лабиринту, начерченному на плоскости, разбитой на клетки. Между соседними (по сторонам) клетками может стоять стена, через которую Робот пройти не может.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У Робота есть девять команд. Пять команд – это команды-приказы.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Четыре из них управляют перемещениями Робота: </a:t>
            </a:r>
            <a:r>
              <a:rPr lang="ru-RU" b="1" dirty="0" smtClean="0">
                <a:solidFill>
                  <a:srgbClr val="002060"/>
                </a:solidFill>
              </a:rPr>
              <a:t>вверх    вниз    влево    вправо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	При выполнении любой из этих команд Робот перемещается на одну клетку соответственно: вверх ↑, вниз </a:t>
            </a:r>
            <a:r>
              <a:rPr lang="ru-RU" dirty="0" err="1" smtClean="0">
                <a:solidFill>
                  <a:srgbClr val="002060"/>
                </a:solidFill>
              </a:rPr>
              <a:t>↓</a:t>
            </a:r>
            <a:r>
              <a:rPr lang="ru-RU" dirty="0" smtClean="0">
                <a:solidFill>
                  <a:srgbClr val="002060"/>
                </a:solidFill>
              </a:rPr>
              <a:t>, влево ←, вправо →. Если Робот получит команду передвижения сквозь стену, то он разрушится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Также у Робота есть команда </a:t>
            </a:r>
            <a:r>
              <a:rPr lang="ru-RU" b="1" dirty="0" smtClean="0">
                <a:solidFill>
                  <a:srgbClr val="002060"/>
                </a:solidFill>
              </a:rPr>
              <a:t>закрасить</a:t>
            </a:r>
            <a:r>
              <a:rPr lang="ru-RU" dirty="0" smtClean="0">
                <a:solidFill>
                  <a:srgbClr val="002060"/>
                </a:solidFill>
              </a:rPr>
              <a:t>,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при которой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закрашивается клетка, в которой Робот находится в настоящий момент.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Ещё четыре команды – это команды проверки условий. Эти команды проверяют, свободен ли путь для Робота в каждом из четырёх возможных направлений: </a:t>
            </a:r>
            <a:r>
              <a:rPr lang="ru-RU" b="1" dirty="0" smtClean="0">
                <a:solidFill>
                  <a:srgbClr val="002060"/>
                </a:solidFill>
              </a:rPr>
              <a:t>верху свободно   снизу свободно   слева свободно   справа свободно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331640" y="2852936"/>
            <a:ext cx="6192688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endParaRPr kumimoji="1" lang="ru-RU" sz="4000" kern="0" dirty="0">
              <a:solidFill>
                <a:srgbClr val="2516EE"/>
              </a:solidFill>
              <a:latin typeface="Monotype Corsiva" pitchFamily="66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187624" y="4005064"/>
            <a:ext cx="76328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endParaRPr kumimoji="1" lang="ru-RU" sz="4000" kern="0" dirty="0">
              <a:solidFill>
                <a:srgbClr val="2516EE"/>
              </a:solidFill>
              <a:latin typeface="Monotype Corsiva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599" y="1556793"/>
            <a:ext cx="793688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971600" y="1052736"/>
            <a:ext cx="7956376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r>
              <a:rPr kumimoji="1" lang="ru-RU" sz="4000" kern="0" dirty="0" smtClean="0">
                <a:solidFill>
                  <a:srgbClr val="2516EE"/>
                </a:solidFill>
                <a:latin typeface="+mj-lt"/>
              </a:rPr>
              <a:t>Меню-Окно-Робот</a:t>
            </a:r>
            <a:endParaRPr kumimoji="1" lang="ru-RU" sz="4000" kern="0" dirty="0">
              <a:solidFill>
                <a:srgbClr val="2516EE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43608" y="2204864"/>
            <a:ext cx="7956376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endParaRPr kumimoji="1" lang="ru-RU" sz="4000" kern="0" dirty="0">
              <a:solidFill>
                <a:srgbClr val="2516EE"/>
              </a:solidFill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043608" y="548680"/>
            <a:ext cx="561662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 kern="0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8024" y="2420888"/>
            <a:ext cx="3000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3600" baseline="30000" dirty="0">
              <a:solidFill>
                <a:srgbClr val="402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91680" y="2420888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3600" b="1" dirty="0">
              <a:solidFill>
                <a:srgbClr val="002060"/>
              </a:solidFill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</a:pPr>
            <a:endParaRPr lang="ru-RU" sz="3600" baseline="30000" dirty="0">
              <a:solidFill>
                <a:srgbClr val="402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3" y="1916832"/>
            <a:ext cx="7772017" cy="43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971600" y="1052736"/>
            <a:ext cx="7956376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r>
              <a:rPr kumimoji="1" lang="ru-RU" sz="3200" kern="0" dirty="0" smtClean="0">
                <a:solidFill>
                  <a:srgbClr val="2516EE"/>
                </a:solidFill>
                <a:latin typeface="+mj-lt"/>
              </a:rPr>
              <a:t>Меню - Робот - Редактировать обстановку</a:t>
            </a:r>
            <a:endParaRPr kumimoji="1" lang="ru-RU" sz="3200" kern="0" dirty="0">
              <a:solidFill>
                <a:srgbClr val="2516EE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043608" y="548680"/>
            <a:ext cx="561662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 kern="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332656"/>
            <a:ext cx="802838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Содержание верного ответа и указания по оцениванию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(допускаются иные формулировки ответа, не искажающие его смысла)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71600" y="1124744"/>
            <a:ext cx="3672408" cy="50475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/>
              <a:t>Команды исполнителя будем записывать жирным шрифтом, а комментарии, поясняющие алгоритм и не являющиеся его частью, – курсивом. Начало комментария будем обозначать символом «|».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 err="1" smtClean="0"/>
              <a:t>|</a:t>
            </a:r>
            <a:r>
              <a:rPr lang="ru-RU" sz="1400" dirty="0" err="1"/>
              <a:t>Двигаемся</a:t>
            </a:r>
            <a:r>
              <a:rPr lang="ru-RU" sz="1400" dirty="0"/>
              <a:t> вправо, пока не дойдём до прохода в горизонтальной стене и закрашиваем клетки </a:t>
            </a:r>
          </a:p>
          <a:p>
            <a:r>
              <a:rPr lang="ru-RU" sz="1400" b="1" dirty="0" smtClean="0"/>
              <a:t>          </a:t>
            </a:r>
            <a:r>
              <a:rPr lang="ru-RU" sz="1400" b="1" dirty="0" err="1" smtClean="0"/>
              <a:t>нц</a:t>
            </a:r>
            <a:r>
              <a:rPr lang="ru-RU" sz="1400" b="1" dirty="0" smtClean="0"/>
              <a:t> пока сверху стена </a:t>
            </a:r>
          </a:p>
          <a:p>
            <a:r>
              <a:rPr lang="ru-RU" sz="1400" b="1" dirty="0" smtClean="0"/>
              <a:t>                     закрасить</a:t>
            </a:r>
          </a:p>
          <a:p>
            <a:r>
              <a:rPr lang="ru-RU" sz="1400" b="1" dirty="0" smtClean="0"/>
              <a:t>                     вправо          </a:t>
            </a:r>
          </a:p>
          <a:p>
            <a:r>
              <a:rPr lang="ru-RU" sz="1400" b="1" dirty="0" smtClean="0"/>
              <a:t>          </a:t>
            </a:r>
            <a:r>
              <a:rPr lang="ru-RU" sz="1400" b="1" dirty="0" err="1" smtClean="0"/>
              <a:t>кц</a:t>
            </a:r>
            <a:r>
              <a:rPr lang="ru-RU" sz="1400" b="1" dirty="0" smtClean="0"/>
              <a:t>	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 err="1" smtClean="0"/>
              <a:t>|</a:t>
            </a:r>
            <a:r>
              <a:rPr lang="ru-RU" sz="1400" dirty="0" err="1"/>
              <a:t>Двигаемся</a:t>
            </a:r>
            <a:r>
              <a:rPr lang="ru-RU" sz="1400" dirty="0"/>
              <a:t> дальше до горизонтальной стены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 err="1"/>
              <a:t>нц</a:t>
            </a:r>
            <a:r>
              <a:rPr lang="ru-RU" sz="1400" b="1" dirty="0"/>
              <a:t> пока </a:t>
            </a:r>
            <a:r>
              <a:rPr lang="ru-RU" sz="1400" b="1" dirty="0" smtClean="0"/>
              <a:t>сверху </a:t>
            </a:r>
            <a:r>
              <a:rPr lang="ru-RU" sz="1400" b="1" dirty="0"/>
              <a:t>свободно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/>
              <a:t>	вправо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 err="1"/>
              <a:t>кц</a:t>
            </a:r>
            <a:endParaRPr lang="ru-RU" sz="1400" b="1" dirty="0"/>
          </a:p>
          <a:p>
            <a:pPr indent="450215" algn="just">
              <a:spcAft>
                <a:spcPts val="0"/>
              </a:spcAft>
            </a:pPr>
            <a:r>
              <a:rPr lang="ru-RU" sz="1400" dirty="0"/>
              <a:t>|Двигаемся вправо, пока не дойдём до вертикальной стены и закрашиваем клетки 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 err="1"/>
              <a:t>нц</a:t>
            </a:r>
            <a:r>
              <a:rPr lang="ru-RU" sz="1400" b="1" dirty="0"/>
              <a:t> пока справа свободно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/>
              <a:t>	закрасить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/>
              <a:t>	вправо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dirty="0" err="1"/>
              <a:t>кц</a:t>
            </a:r>
            <a:endParaRPr lang="ru-RU" sz="1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88024" y="1124744"/>
            <a:ext cx="4355976" cy="37548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400" dirty="0" err="1"/>
              <a:t>|Двигаемся</a:t>
            </a:r>
            <a:r>
              <a:rPr lang="ru-RU" sz="1400" dirty="0"/>
              <a:t> </a:t>
            </a:r>
            <a:r>
              <a:rPr lang="ru-RU" sz="1400" dirty="0" smtClean="0"/>
              <a:t>вниз, </a:t>
            </a:r>
            <a:r>
              <a:rPr lang="ru-RU" sz="1400" dirty="0"/>
              <a:t>пока не дойдём до прохода в вертикальной стене и закрашиваем клетки 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 err="1"/>
              <a:t>нц</a:t>
            </a:r>
            <a:r>
              <a:rPr lang="ru-RU" sz="1400" b="1" dirty="0"/>
              <a:t> пока </a:t>
            </a:r>
            <a:r>
              <a:rPr lang="ru-RU" sz="1400" b="1" dirty="0" smtClean="0"/>
              <a:t>справа стена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dirty="0"/>
              <a:t>	закрасить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/>
              <a:t>	</a:t>
            </a:r>
            <a:r>
              <a:rPr lang="ru-RU" sz="1400" b="1" dirty="0" smtClean="0"/>
              <a:t>вниз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dirty="0" err="1"/>
              <a:t>кц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dirty="0"/>
              <a:t>|Двигаемся дальше до вертикальной стены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 err="1"/>
              <a:t>нц</a:t>
            </a:r>
            <a:r>
              <a:rPr lang="ru-RU" sz="1400" b="1" dirty="0"/>
              <a:t> пока справа свободно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/>
              <a:t>	</a:t>
            </a:r>
            <a:r>
              <a:rPr lang="ru-RU" sz="1400" b="1" dirty="0" smtClean="0"/>
              <a:t>вниз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dirty="0" err="1"/>
              <a:t>кц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dirty="0" err="1"/>
              <a:t>|Двигаемся</a:t>
            </a:r>
            <a:r>
              <a:rPr lang="ru-RU" sz="1400" dirty="0"/>
              <a:t> </a:t>
            </a:r>
            <a:r>
              <a:rPr lang="ru-RU" sz="1400" dirty="0" smtClean="0"/>
              <a:t>вниз </a:t>
            </a:r>
            <a:r>
              <a:rPr lang="ru-RU" sz="1400" dirty="0"/>
              <a:t>до конца вертикальной стены и закрашиваем клетки 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 err="1"/>
              <a:t>нц</a:t>
            </a:r>
            <a:r>
              <a:rPr lang="ru-RU" sz="1400" b="1" dirty="0"/>
              <a:t> пока </a:t>
            </a:r>
            <a:r>
              <a:rPr lang="ru-RU" sz="1400" b="1" dirty="0" smtClean="0"/>
              <a:t>справа стена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dirty="0"/>
              <a:t>	закрасить</a:t>
            </a:r>
          </a:p>
          <a:p>
            <a:pPr indent="450215">
              <a:spcAft>
                <a:spcPts val="0"/>
              </a:spcAft>
            </a:pPr>
            <a:r>
              <a:rPr lang="ru-RU" sz="1400" b="1" dirty="0"/>
              <a:t>	</a:t>
            </a:r>
            <a:r>
              <a:rPr lang="ru-RU" sz="1400" b="1" dirty="0" smtClean="0"/>
              <a:t>вниз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dirty="0" err="1" smtClean="0"/>
              <a:t>Кц</a:t>
            </a:r>
            <a:endParaRPr lang="ru-RU" sz="1400" b="1" dirty="0"/>
          </a:p>
          <a:p>
            <a:pPr indent="450215">
              <a:spcAft>
                <a:spcPts val="0"/>
              </a:spcAft>
            </a:pPr>
            <a:r>
              <a:rPr lang="ru-RU" sz="1400" b="1" u="sng" dirty="0" smtClean="0"/>
              <a:t>Возможны </a:t>
            </a:r>
            <a:r>
              <a:rPr lang="ru-RU" sz="1400" b="1" u="sng" dirty="0"/>
              <a:t>и другие варианты решения</a:t>
            </a:r>
            <a:endParaRPr lang="ru-RU" sz="14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530" y="1340768"/>
            <a:ext cx="8369470" cy="4241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43608" y="2204864"/>
            <a:ext cx="7956376" cy="44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E9964"/>
              </a:buClr>
              <a:buSzPct val="90000"/>
              <a:buFont typeface="Monotype Sorts" pitchFamily="2" charset="2"/>
              <a:buNone/>
              <a:defRPr/>
            </a:pPr>
            <a:endParaRPr kumimoji="1" lang="ru-RU" sz="4000" kern="0" dirty="0">
              <a:solidFill>
                <a:srgbClr val="2516EE"/>
              </a:solidFill>
              <a:latin typeface="Monotype Corsiva" pitchFamily="66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043608" y="548680"/>
            <a:ext cx="561662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 kern="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474345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Задания 15.1.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На бесконечном поле есть горизонтальная и вертикальная стены. Правый конец горизонтальной стены соединён с нижним концом вертикальной стены. </a:t>
            </a:r>
            <a:r>
              <a:rPr lang="ru-RU" b="1" dirty="0" smtClean="0">
                <a:solidFill>
                  <a:srgbClr val="002060"/>
                </a:solidFill>
              </a:rPr>
              <a:t>Длины стен неизвестны</a:t>
            </a:r>
            <a:r>
              <a:rPr lang="ru-RU" dirty="0" smtClean="0">
                <a:solidFill>
                  <a:srgbClr val="002060"/>
                </a:solidFill>
              </a:rPr>
              <a:t>. В каждой стене есть ровно один проход неизвестной длины. Робот находится в клетке, расположенной непосредственно над горизонтальной стеной у её левого конца.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	Напишите для Робота алгоритм, закрашивающий все клетки, расположенные непосредственно ниже горизонтальной стены и левее вертикальной стены, кроме клетки, в которой находится Робот перед выполнением программы. Проходы должны остаться </a:t>
            </a:r>
            <a:r>
              <a:rPr lang="ru-RU" dirty="0" err="1" smtClean="0">
                <a:solidFill>
                  <a:srgbClr val="002060"/>
                </a:solidFill>
              </a:rPr>
              <a:t>незакрашенными</a:t>
            </a:r>
            <a:r>
              <a:rPr lang="ru-RU" dirty="0" smtClean="0">
                <a:solidFill>
                  <a:srgbClr val="002060"/>
                </a:solidFill>
              </a:rPr>
              <a:t>.  Робот должен закрасить только клетки, удовлетворяющие данному условию. Например, для приведённого выше рисунка Робот должен закрасить следующие клетки (см. рисунок).</a:t>
            </a:r>
          </a:p>
        </p:txBody>
      </p:sp>
      <p:pic>
        <p:nvPicPr>
          <p:cNvPr id="14338" name="Picture 2" descr="https://inf-oge.sdamgia.ru/get_file?id=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365104"/>
            <a:ext cx="1714500" cy="1685926"/>
          </a:xfrm>
          <a:prstGeom prst="rect">
            <a:avLst/>
          </a:prstGeom>
          <a:noFill/>
        </p:spPr>
      </p:pic>
      <p:pic>
        <p:nvPicPr>
          <p:cNvPr id="14340" name="Picture 4" descr="https://inf-oge.sdamgia.ru/get_file?id=6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365104"/>
            <a:ext cx="1685925" cy="16573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859445"/>
              </p:ext>
            </p:extLst>
          </p:nvPr>
        </p:nvGraphicFramePr>
        <p:xfrm>
          <a:off x="899592" y="1124744"/>
          <a:ext cx="8028384" cy="45567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025046">
                  <a:extLst>
                    <a:ext uri="{9D8B030D-6E8A-4147-A177-3AD203B41FA5}">
                      <a16:colId xmlns="" xmlns:a16="http://schemas.microsoft.com/office/drawing/2014/main" val="3221918850"/>
                    </a:ext>
                  </a:extLst>
                </a:gridCol>
                <a:gridCol w="1003338">
                  <a:extLst>
                    <a:ext uri="{9D8B030D-6E8A-4147-A177-3AD203B41FA5}">
                      <a16:colId xmlns="" xmlns:a16="http://schemas.microsoft.com/office/drawing/2014/main" val="87311371"/>
                    </a:ext>
                  </a:extLst>
                </a:gridCol>
              </a:tblGrid>
              <a:tr h="4659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Указания по оцениванию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Баллы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9796439"/>
                  </a:ext>
                </a:extLst>
              </a:tr>
              <a:tr h="4659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Алгоритм правильно работает при всех допустимых исходных данных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43138010"/>
                  </a:ext>
                </a:extLst>
              </a:tr>
              <a:tr h="139793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При всех допустимых исходных данных верно следующее: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1) выполнение алгоритма завершается и при этом Робот не разбивается;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2) закрашено не более 10 лишних клеток;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3) остались </a:t>
                      </a:r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effectLst/>
                        </a:rPr>
                        <a:t>незакрашенными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не более 10 клеток из числа тех, которые должны были быть закрашены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4449939"/>
                  </a:ext>
                </a:extLst>
              </a:tr>
              <a:tr h="4659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Задание выполнено неверно, то есть не выполнены условия, позволяющие поставить 1 или 2 балла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66155782"/>
                  </a:ext>
                </a:extLst>
              </a:tr>
              <a:tr h="24217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Максимальный балл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5335979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221</Words>
  <Application>Microsoft Office PowerPoint</Application>
  <PresentationFormat>Экран (4:3)</PresentationFormat>
  <Paragraphs>78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Тетрадь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«Скажи мне — и я забуду,  покажи мне — и я запомню, вовлеки меня — и я пойму» Конфуций</dc:title>
  <dc:creator>СВЯЗЬ</dc:creator>
  <cp:lastModifiedBy>1</cp:lastModifiedBy>
  <cp:revision>3</cp:revision>
  <dcterms:created xsi:type="dcterms:W3CDTF">2019-03-13T05:05:32Z</dcterms:created>
  <dcterms:modified xsi:type="dcterms:W3CDTF">2023-03-21T03:30:59Z</dcterms:modified>
</cp:coreProperties>
</file>