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56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8" r:id="rId15"/>
    <p:sldId id="289" r:id="rId16"/>
    <p:sldId id="272" r:id="rId17"/>
    <p:sldId id="274" r:id="rId18"/>
    <p:sldId id="257" r:id="rId19"/>
    <p:sldId id="273" r:id="rId20"/>
    <p:sldId id="264" r:id="rId21"/>
    <p:sldId id="265" r:id="rId22"/>
    <p:sldId id="266" r:id="rId23"/>
    <p:sldId id="267" r:id="rId24"/>
    <p:sldId id="291" r:id="rId25"/>
    <p:sldId id="268" r:id="rId26"/>
    <p:sldId id="290" r:id="rId27"/>
    <p:sldId id="259" r:id="rId28"/>
    <p:sldId id="260" r:id="rId29"/>
    <p:sldId id="261" r:id="rId30"/>
    <p:sldId id="262" r:id="rId31"/>
    <p:sldId id="269" r:id="rId32"/>
    <p:sldId id="271" r:id="rId3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109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30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МО информатика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01EF3-F552-4955-A3C7-5280550F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8438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МО информатика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DEB42-14FE-40AA-85A4-22B7532E2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610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EB42-14FE-40AA-85A4-22B7532E239E}" type="slidenum">
              <a:rPr lang="ru-RU" smtClean="0"/>
              <a:t>25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МО информатика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7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8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3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68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6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4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1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9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1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2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0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7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DA70B-80C0-4D74-8AAE-89CE2B5EF5AE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8A48-951E-4ED3-85C9-8BB12DE1E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7;&#1090;&#1072;&#1085;&#1076;&#1072;&#1088;&#1090;&#1099;%20&#1080;%20&#1076;&#1088;&#1091;&#1075;&#1086;&#1077;/advego_plagiatus.exe" TargetMode="External"/><Relationship Id="rId2" Type="http://schemas.openxmlformats.org/officeDocument/2006/relationships/hyperlink" Target="https://www.etxt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advego.ru/plagiatu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brary.ru/" TargetMode="External"/><Relationship Id="rId2" Type="http://schemas.openxmlformats.org/officeDocument/2006/relationships/hyperlink" Target="http://www.rsl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copu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hyperlink" Target="&#1057;&#1090;&#1072;&#1085;&#1076;&#1072;&#1088;&#1090;&#1099;%20&#1080;%20&#1076;&#1088;&#1091;&#1075;&#1086;&#1077;/&#1043;&#1083;&#1072;&#1074;&#1072;%2028%20&#1091;&#1075;&#1086;&#1083;&#1086;&#1074;&#1085;&#1086;&#1075;&#1086;%20&#1082;&#1086;&#1076;&#1077;&#1082;&#1089;&#1072;.docx" TargetMode="Externa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7;&#1090;&#1072;&#1085;&#1076;&#1072;&#1088;&#1090;&#1099;%20&#1080;%20&#1076;&#1088;&#1091;&#1075;&#1086;&#1077;/&#1054;&#1073;%20&#1091;&#1090;&#1074;&#1077;&#1088;&#1078;&#1076;&#1077;&#1085;&#1080;&#1080;%20&#1092;&#1077;&#1076;&#1077;&#1088;&#1072;&#1083;&#1100;&#1085;&#1086;&#1075;&#1086;%20&#1075;&#1086;&#1089;&#1091;&#1076;&#1072;&#1088;&#1089;&#1090;&#1074;&#1077;&#1085;&#1085;&#1086;&#1075;&#1086;%20&#1086;&#1073;&#1088;&#1072;&#1079;&#1086;&#1074;&#1072;&#1090;&#1077;&#1083;&#1100;&#1085;&#1086;&#1075;&#1086;%20&#1089;&#1090;&#1072;&#1085;&#1076;&#1072;&#1088;&#1090;&#1072;%20&#1086;&#1089;&#1085;&#1086;&#1074;&#1085;&#1086;&#1075;&#1086;%20&#1086;&#1073;&#1097;&#1077;&#1075;&#1086;%20&#1086;&#1073;&#1088;&#1072;&#1079;&#1086;&#1074;&#1072;&#1085;&#1080;&#1103;.rtf" TargetMode="External"/><Relationship Id="rId7" Type="http://schemas.openxmlformats.org/officeDocument/2006/relationships/hyperlink" Target="http://informatika.websib.ru/doc.htm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hyperlink" Target="&#1057;&#1090;&#1072;&#1085;&#1076;&#1072;&#1088;&#1090;&#1099;%20&#1080;%20&#1076;&#1088;&#1091;&#1075;&#1086;&#1077;/&#1055;&#1088;&#1080;&#1084;&#1077;&#1088;&#1085;&#1099;&#1077;%20&#1087;&#1088;&#1086;&#1075;&#1088;&#1072;&#1084;&#1084;&#1099;%207-9_2011.pdf" TargetMode="External"/><Relationship Id="rId5" Type="http://schemas.openxmlformats.org/officeDocument/2006/relationships/hyperlink" Target="&#1057;&#1090;&#1072;&#1085;&#1076;&#1072;&#1088;&#1090;&#1099;%20&#1080;%20&#1076;&#1088;&#1091;&#1075;&#1086;&#1077;/Programma_ocnovnaya_shkola_1_.pdf" TargetMode="External"/><Relationship Id="rId4" Type="http://schemas.openxmlformats.org/officeDocument/2006/relationships/hyperlink" Target="&#1057;&#1090;&#1072;&#1085;&#1076;&#1072;&#1088;&#1090;&#1099;%20&#1080;%20&#1076;&#1088;&#1091;&#1075;&#1086;&#1077;/&#1054;&#1073;%20&#1091;&#1090;&#1074;&#1077;&#1088;&#1078;&#1076;&#1077;&#1085;&#1080;&#1080;%20&#1087;&#1088;&#1086;&#1092;&#1077;&#1089;&#1089;&#1080;&#1086;&#1085;&#1072;&#1083;&#1100;&#1085;&#1086;&#1075;&#1086;%20&#1089;&#1090;&#1072;&#1085;&#1076;&#1072;&#1088;&#1090;&#1072;%20&#1055;&#1077;&#1076;&#1072;&#1075;&#1086;&#1075;%20(&#1087;&#1077;&#1076;&#1072;&#1075;&#1086;&#1075;&#1080;&#1095;&#1077;&#1089;&#1082;&#1072;&#1103;%20&#1076;&#1077;&#1103;&#1090;&#1077;&#1083;&#1100;&#1085;&#1086;&#1089;&#1090;&#1100;%20&#1074;%20&#1089;&#1092;&#1077;&#1088;&#1077;%20&#1076;&#1086;&#1096;&#1082;&#1086;&#1083;&#1100;&#1085;&#1086;&#1075;&#1086;,%20&#1085;&#1072;&#1095;&#1072;&#1083;&#1100;&#1085;&#1086;&#1075;&#1086;%20&#1086;&#1073;&#1097;&#1077;&#1075;&#1086;,%20&#1086;&#1089;&#1085;&#1086;&#1074;&#1085;&#1086;&#1075;&#1086;%20&#1086;&#1073;&#1097;&#1077;&#1075;&#1086;,%20&#1089;&#1088;&#1077;&#1076;&#1085;&#1077;&#1075;&#1086;%20&#1086;&#1073;&#1097;&#1077;&#1075;&#1086;%20&#1086;&#1073;&#1088;&#1072;&#1079;&#1086;&#1074;&#1072;&#1085;&#1080;&#1103;.rt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&#1057;&#1090;&#1072;&#1085;&#1076;&#1072;&#1088;&#1090;&#1099;%20&#1080;%20&#1076;&#1088;&#1091;&#1075;&#1086;&#1077;/Programma_ocnovnaya_shkola_1_.pdf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hyperlink" Target="&#1041;&#1086;&#1089;&#1086;&#1074;&#1072;%20&#1051;.&#1051;/&#1041;&#1086;&#1089;&#1086;&#1074;&#1072;%20-%20&#1048;&#1085;&#1092;&#1086;&#1088;&#1084;&#1072;&#1090;&#1080;&#1082;&#1072;%20(&#1084;&#1077;&#1090;&#1086;&#1076;&#1080;&#1082;&#1072;)/&#1041;&#1086;&#1089;&#1086;&#1074;&#1072;%20&#1051;.&#1051;.%20-%20&#1048;&#1085;&#1092;&#1086;&#1088;&#1084;&#1072;&#1090;&#1080;&#1082;&#1072;.%20&#1055;&#1088;&#1086;&#1075;&#1088;&#1072;&#1084;&#1084;&#1072;%20&#1076;&#1083;&#1103;%20&#1086;&#1089;&#1085;&#1086;&#1074;&#1085;&#1086;&#1081;%20&#1096;&#1082;&#1086;&#1083;&#1099;%205-6%20&#1080;%207-9%20&#1082;&#1083;&#1072;&#1089;&#1089;&#1099;%20&#1060;&#1043;&#1054;&#1057;%20%5b2013%5d.djvu" TargetMode="External"/><Relationship Id="rId5" Type="http://schemas.openxmlformats.org/officeDocument/2006/relationships/hyperlink" Target="http://lbz.ru/books/276/7379/" TargetMode="External"/><Relationship Id="rId4" Type="http://schemas.openxmlformats.org/officeDocument/2006/relationships/hyperlink" Target="&#1057;&#1090;&#1072;&#1085;&#1076;&#1072;&#1088;&#1090;&#1099;%20&#1080;%20&#1076;&#1088;&#1091;&#1075;&#1086;&#1077;/&#1055;&#1088;&#1080;&#1084;&#1077;&#1088;&#1085;&#1099;&#1077;%20&#1087;&#1088;&#1086;&#1075;&#1088;&#1072;&#1084;&#1084;&#1099;%207-9_2011.pdf" TargetMode="Externa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&#1041;&#1086;&#1089;&#1086;&#1074;&#1072;%20&#1051;.&#1051;/&#1044;&#1086;&#1082;&#1091;&#1084;&#1077;&#1085;&#1090;&#1099;%20&#1087;&#1086;&#1083;&#1077;&#1079;&#1085;&#1086;&#1077;/&#1052;&#1077;&#1090;&#1086;&#1076;&#1080;&#1095;&#1077;&#1089;&#1082;&#1086;&#1077;%20&#1087;&#1086;&#1089;&#1086;&#1073;&#1080;&#1077;%20&#1087;&#1086;%20&#1080;&#1085;&#1092;&#1086;&#1088;&#1084;&#1072;&#1090;&#1080;&#1082;&#1077;%20&#1076;&#1083;&#1103;%205%20&#1082;&#1083;&#1072;&#1089;&#1089;&#1072;%20&#1060;&#1043;&#1054;&#1057;.pdf" TargetMode="External"/><Relationship Id="rId3" Type="http://schemas.openxmlformats.org/officeDocument/2006/relationships/hyperlink" Target="&#1041;&#1086;&#1089;&#1086;&#1074;&#1072;%20&#1051;.&#1051;/&#1041;&#1086;&#1089;&#1086;&#1074;&#1072;%20-%20&#1048;&#1085;&#1092;&#1086;&#1088;&#1084;&#1072;&#1090;&#1080;&#1082;&#1072;%20(&#1091;&#1095;&#1077;&#1073;&#1085;&#1080;&#1082;&#1080;)/&#1041;&#1086;&#1089;&#1086;&#1074;&#1072;%20&#1051;.&#1051;.%20-%20&#1048;&#1085;&#1092;&#1086;&#1088;&#1084;&#1072;&#1090;&#1080;&#1082;&#1072;%206%20&#1082;&#1083;&#1072;&#1089;&#1089;%20&#1060;&#1043;&#1054;&#1057;%20%5b2013%5d.djvu" TargetMode="External"/><Relationship Id="rId7" Type="http://schemas.openxmlformats.org/officeDocument/2006/relationships/hyperlink" Target="&#1041;&#1086;&#1089;&#1086;&#1074;&#1072;%20&#1051;.&#1051;/&#1041;&#1086;&#1089;&#1086;&#1074;&#1072;%20-%20&#1048;&#1085;&#1092;&#1086;&#1088;&#1084;&#1072;&#1090;&#1080;&#1082;&#1072;%20(&#1088;&#1072;&#1073;&#1086;&#1095;&#1080;&#1077;%20&#1090;&#1077;&#1090;&#1088;&#1072;&#1076;&#1080;)/&#1041;&#1086;&#1089;&#1086;&#1074;&#1072;%20&#1051;.&#1051;.%20-%20&#1048;&#1085;&#1092;&#1086;&#1088;&#1084;&#1072;&#1090;&#1080;&#1082;&#1072;%206%20&#1082;&#1083;,%20&#1088;&#1072;&#1073;&#1086;&#1095;&#1072;&#1103;%20&#1090;&#1077;&#1090;&#1088;&#1072;&#1076;&#1100;%20&#1060;&#1043;&#1054;&#1057;%20%5b2013%5d.djvu" TargetMode="External"/><Relationship Id="rId2" Type="http://schemas.openxmlformats.org/officeDocument/2006/relationships/hyperlink" Target="&#1041;&#1086;&#1089;&#1086;&#1074;&#1072;%20&#1051;.&#1051;/&#1041;&#1086;&#1089;&#1086;&#1074;&#1072;%20-%20&#1048;&#1085;&#1092;&#1086;&#1088;&#1084;&#1072;&#1090;&#1080;&#1082;&#1072;%20(&#1091;&#1095;&#1077;&#1073;&#1085;&#1080;&#1082;&#1080;)/&#1041;&#1086;&#1089;&#1086;&#1074;&#1072;%20&#1051;.&#1051;.%20-%20&#1048;&#1085;&#1092;&#1086;&#1088;&#1084;&#1072;&#1090;&#1080;&#1082;&#1072;%205%20&#1082;&#1083;&#1072;&#1089;&#1089;%20&#1060;&#1043;&#1054;&#1057;%20%5b2013%5d.djv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41;&#1086;&#1089;&#1086;&#1074;&#1072;%20&#1051;.&#1051;/&#1041;&#1086;&#1089;&#1086;&#1074;&#1072;%20-%20&#1048;&#1085;&#1092;&#1086;&#1088;&#1084;&#1072;&#1090;&#1080;&#1082;&#1072;%20(&#1088;&#1072;&#1073;&#1086;&#1095;&#1080;&#1077;%20&#1090;&#1077;&#1090;&#1088;&#1072;&#1076;&#1080;)/&#1041;&#1086;&#1089;&#1086;&#1074;&#1072;%20&#1051;.&#1051;.%20-%20&#1048;&#1085;&#1092;&#1086;&#1088;&#1084;&#1072;&#1090;&#1080;&#1082;&#1072;%205%20&#1082;&#1083;,%20&#1088;&#1072;&#1073;&#1086;&#1095;&#1072;&#1103;%20&#1090;&#1077;&#1090;&#1088;&#1072;&#1076;&#1100;%20&#1060;&#1043;&#1054;&#1057;%20%5b2013%5d.djvu" TargetMode="External"/><Relationship Id="rId11" Type="http://schemas.openxmlformats.org/officeDocument/2006/relationships/image" Target="../media/image24.png"/><Relationship Id="rId5" Type="http://schemas.openxmlformats.org/officeDocument/2006/relationships/hyperlink" Target="&#1041;&#1086;&#1089;&#1086;&#1074;&#1072;%20&#1051;.&#1051;/&#1041;&#1086;&#1089;&#1086;&#1074;&#1072;%20-%20&#1048;&#1085;&#1092;&#1086;&#1088;&#1084;&#1072;&#1090;&#1080;&#1082;&#1072;%20(&#1091;&#1095;&#1077;&#1073;&#1085;&#1080;&#1082;&#1080;)/&#1041;&#1086;&#1089;&#1086;&#1074;&#1072;%20&#1051;.&#1051;.%20-%20&#1048;&#1085;&#1092;&#1086;&#1088;&#1084;&#1072;&#1090;&#1080;&#1082;&#1072;%209%20&#1082;&#1083;&#1072;&#1089;&#1089;%20&#1060;&#1043;&#1054;&#1057;%20%5b2013%5d.djvu" TargetMode="External"/><Relationship Id="rId10" Type="http://schemas.openxmlformats.org/officeDocument/2006/relationships/hyperlink" Target="&#1041;&#1086;&#1089;&#1086;&#1074;&#1072;%20&#1051;.&#1051;/mpBosova5-9fgos.pdf" TargetMode="External"/><Relationship Id="rId4" Type="http://schemas.openxmlformats.org/officeDocument/2006/relationships/hyperlink" Target="&#1041;&#1086;&#1089;&#1086;&#1074;&#1072;%20&#1051;.&#1051;/&#1041;&#1086;&#1089;&#1086;&#1074;&#1072;%20-%20&#1048;&#1085;&#1092;&#1086;&#1088;&#1084;&#1072;&#1090;&#1080;&#1082;&#1072;%20(&#1091;&#1095;&#1077;&#1073;&#1085;&#1080;&#1082;&#1080;)/&#1041;&#1086;&#1089;&#1086;&#1074;&#1072;%20&#1051;.&#1051;.%20-%20&#1048;&#1085;&#1092;&#1086;&#1088;&#1084;&#1072;&#1090;&#1080;&#1082;&#1072;%207%20&#1082;&#1083;&#1072;&#1089;&#1089;%20&#1060;&#1043;&#1054;&#1057;%20%5b2013%5d.djvu" TargetMode="External"/><Relationship Id="rId9" Type="http://schemas.openxmlformats.org/officeDocument/2006/relationships/hyperlink" Target="&#1041;&#1086;&#1089;&#1086;&#1074;&#1072;%20&#1051;.&#1051;/&#1041;&#1086;&#1089;&#1086;&#1074;&#1072;%20-%20&#1048;&#1085;&#1092;&#1086;&#1088;&#1084;&#1072;&#1090;&#1080;&#1082;&#1072;%20(&#1084;&#1077;&#1090;&#1086;&#1076;&#1080;&#1082;&#1072;)/&#1041;&#1086;&#1089;&#1086;&#1074;&#1072;%20&#1051;.&#1051;.%20-%20&#1048;&#1085;&#1092;&#1086;&#1088;&#1084;&#1072;&#1090;&#1080;&#1082;&#1072;%20&#1080;%20&#1048;&#1050;&#1058;%205-7%20&#1082;&#1083;&#1072;&#1089;&#1089;&#1099;.%20&#1052;&#1077;&#1090;&#1086;&#1076;&#1080;&#1095;&#1077;&#1089;&#1082;&#1086;&#1077;%20&#1087;&#1086;&#1089;&#1086;&#1073;&#1080;&#1077;%20%5b2011%5d.djvu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www.lbz.ru/authors/208/1796/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://www.lbz.ru/authors/210/177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7;&#1084;&#1072;&#1082;&#1080;&#1085;/09-%20&#1048;&#1085;&#1092;&#1086;&#1088;&#1084;&#1072;&#1090;&#1080;&#1082;&#1072;%20&#1080;%20&#1048;&#1050;&#1058;.%209&#1082;&#1083;&#1072;&#1089;&#1089;_&#1057;&#1077;&#1084;&#1072;&#1082;&#1080;&#1085;%20&#1048;.&#1043;.%20&#1080;%20&#1076;&#1088;._2012%20-341&#1089;.pdf" TargetMode="External"/><Relationship Id="rId7" Type="http://schemas.openxmlformats.org/officeDocument/2006/relationships/image" Target="../media/image33.png"/><Relationship Id="rId2" Type="http://schemas.openxmlformats.org/officeDocument/2006/relationships/hyperlink" Target="&#1057;&#1077;&#1084;&#1072;&#1082;&#1080;&#1085;/209-%20&#1048;&#1085;&#1092;&#1086;&#1088;&#1084;&#1072;&#1090;&#1080;&#1082;&#1072;%20&#1080;%20&#1048;&#1050;&#1058;.%207&#1082;&#1083;._&#1057;&#1077;&#1084;&#1072;&#1082;&#1080;&#1085;%20&#1048;.&#1043;.%20&#1080;%20&#1076;&#1088;_2012%20-167&#1089;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etodist.lbz.ru/authors/informatika/2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&#1041;&#1099;&#1082;&#1072;&#1076;&#1086;&#1088;&#1086;&#1074;/326-%20&#1048;&#1085;&#1092;&#1086;&#1088;&#1084;&#1072;&#1090;&#1080;&#1082;&#1072;%20&#1080;%20&#1048;&#1050;&#1058;.%208&#1082;&#1083;._&#1041;&#1099;&#1082;&#1072;&#1076;&#1086;&#1088;&#1086;&#1074;%20&#1070;.&#1040;._2012%20-286&#1089;.pdf" TargetMode="External"/><Relationship Id="rId7" Type="http://schemas.openxmlformats.org/officeDocument/2006/relationships/hyperlink" Target="&#1041;&#1099;&#1082;&#1072;&#1076;&#1086;&#1088;&#1086;&#1074;/&#1054;&#1075;&#1083;&#1072;&#1074;&#1083;&#1077;&#1085;&#1080;&#1077;.docx" TargetMode="External"/><Relationship Id="rId2" Type="http://schemas.openxmlformats.org/officeDocument/2006/relationships/hyperlink" Target="&#1057;&#1090;&#1072;&#1085;&#1076;&#1072;&#1088;&#1090;&#1099;%20&#1080;%20&#1076;&#1088;&#1091;&#1075;&#1086;&#1077;/bykadorov_8-9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41;&#1099;&#1082;&#1072;&#1076;&#1086;&#1088;&#1086;&#1074;/O_bykadorov_lyashko%20&#1086;&#1090;&#1079;&#1099;&#1074;&#1099;%20&#1086;%20&#1059;&#1052;&#1050;.doc" TargetMode="External"/><Relationship Id="rId5" Type="http://schemas.openxmlformats.org/officeDocument/2006/relationships/image" Target="../media/image35.jpeg"/><Relationship Id="rId4" Type="http://schemas.openxmlformats.org/officeDocument/2006/relationships/hyperlink" Target="&#1041;&#1099;&#1082;&#1072;&#1076;&#1086;&#1088;&#1086;&#1074;/bykadorov_yu_a_informatika_i_ikt_9_klass.pdf" TargetMode="External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bz.ru/authors/215/1778/" TargetMode="External"/><Relationship Id="rId13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hyperlink" Target="http://www.lbz.ru/authors/220/1780/" TargetMode="Externa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bz.ru/authors/212/1779/" TargetMode="External"/><Relationship Id="rId11" Type="http://schemas.openxmlformats.org/officeDocument/2006/relationships/hyperlink" Target="http://www.lbz.ru/authors/193/9204/" TargetMode="External"/><Relationship Id="rId5" Type="http://schemas.openxmlformats.org/officeDocument/2006/relationships/hyperlink" Target="http://www.lbz.ru/authors/208/1775/" TargetMode="External"/><Relationship Id="rId15" Type="http://schemas.openxmlformats.org/officeDocument/2006/relationships/hyperlink" Target="http://www.lbz.ru/books/230/?SHOWALL_1=1" TargetMode="External"/><Relationship Id="rId10" Type="http://schemas.openxmlformats.org/officeDocument/2006/relationships/hyperlink" Target="http://www.lbz.ru/authors/208/1796/" TargetMode="External"/><Relationship Id="rId4" Type="http://schemas.openxmlformats.org/officeDocument/2006/relationships/image" Target="../media/image39.png"/><Relationship Id="rId9" Type="http://schemas.openxmlformats.org/officeDocument/2006/relationships/hyperlink" Target="http://www.lbz.ru/authors/201/1795/" TargetMode="External"/><Relationship Id="rId1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&#1041;&#1086;&#1089;&#1086;&#1074;&#1072;%20&#1051;.&#1051;/&#1041;&#1086;&#1089;&#1086;&#1074;&#1072;%20&#1051;.&#1051;.%20-%20&#1047;&#1072;&#1085;&#1080;&#1084;&#1072;&#1090;&#1077;&#1083;&#1100;&#1085;&#1099;&#1077;%20&#1079;&#1072;&#1076;&#1072;&#1095;&#1080;%20&#1087;&#1086;%20&#1080;&#1085;&#1092;&#1086;&#1088;&#1084;&#1072;&#1090;&#1080;&#1082;&#1077;%20%5b2013%5d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hyperlink" Target="Scratch/&#1060;&#1088;&#1072;&#1075;&#1084;&#1077;&#1085;&#1090;%20&#1090;&#1077;&#1090;&#1088;&#1072;&#1076;&#1080;.pdf" TargetMode="Externa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hyperlink" Target="Scratch/ep.zip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Scratch/Scratch-441.2.exe" TargetMode="External"/><Relationship Id="rId5" Type="http://schemas.openxmlformats.org/officeDocument/2006/relationships/hyperlink" Target="http://www.nachalka.com/book/export/html/1398" TargetMode="External"/><Relationship Id="rId4" Type="http://schemas.openxmlformats.org/officeDocument/2006/relationships/hyperlink" Target="http://scratch.mit.edu/downloa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&#1056;&#1086;&#1073;&#1086;&#1090;&#1086;&#1090;&#1077;&#1093;&#1085;&#1080;&#1082;&#1072;/&#1092;&#1088;&#1072;&#1075;&#1084;&#1077;&#1085;&#1090;%20&#1088;&#1072;&#1073;&#1086;&#1095;&#1072;&#1103;%20&#1090;&#1077;&#1090;&#1088;&#1072;&#1076;&#1100;.pdf" TargetMode="External"/><Relationship Id="rId2" Type="http://schemas.openxmlformats.org/officeDocument/2006/relationships/hyperlink" Target="&#1056;&#1086;&#1073;&#1086;&#1090;&#1086;&#1090;&#1077;&#1093;&#1085;&#1080;&#1082;&#1072;/&#1092;&#1088;&#1072;&#1075;&#1084;&#1077;&#1085;&#1090;1-1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" TargetMode="External"/><Relationship Id="rId2" Type="http://schemas.openxmlformats.org/officeDocument/2006/relationships/hyperlink" Target="http://fcior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hyperlink" Target="http://webpractice.cm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57;&#1090;&#1072;&#1085;&#1076;&#1072;&#1088;&#1090;&#1099;%20&#1080;%20&#1076;&#1088;&#1091;&#1075;&#1086;&#1077;/&#1060;&#1077;&#1076;&#1077;&#1088;&#1072;&#1083;&#1100;&#1085;&#1099;&#1081;%20&#1079;&#1072;&#1082;&#1086;&#1085;%20&#1054;%20&#1079;&#1072;&#1097;&#1080;&#1090;&#1077;%20&#1076;&#1077;&#1090;&#1077;&#1081;%20&#1086;&#1090;%20&#1080;&#1085;&#1092;&#1086;&#1088;&#1084;&#1072;&#1094;&#1080;&#1080;.rt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57;&#1090;&#1072;&#1085;&#1076;&#1072;&#1088;&#1090;&#1099;%20&#1080;%20&#1076;&#1088;&#1091;&#1075;&#1086;&#1077;/&#1060;&#1045;&#1044;&#1045;&#1056;&#1040;&#1051;&#1068;&#1053;&#1067;&#1049;%20&#1047;&#1040;&#1050;&#1054;&#1053;.rt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ais.rkn.gov.ru/" TargetMode="External"/><Relationship Id="rId2" Type="http://schemas.openxmlformats.org/officeDocument/2006/relationships/hyperlink" Target="http://rkn.gov.r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57;&#1090;&#1072;&#1085;&#1076;&#1072;&#1088;&#1090;&#1099;%20&#1080;%20&#1076;&#1088;&#1091;&#1075;&#1086;&#1077;/&#1054;%20&#1087;&#1077;&#1088;&#1089;&#1086;&#1085;&#1072;&#1083;&#1100;&#1085;&#1099;&#1093;%20&#1076;&#1072;&#1085;&#1085;&#1099;&#1093;.rtf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57;&#1090;&#1072;&#1085;&#1076;&#1072;&#1088;&#1090;&#1099;%20&#1080;%20&#1076;&#1088;&#1091;&#1075;&#1086;&#1077;/&#1050;&#1086;&#1076;&#1077;&#1082;&#1089;%20&#1056;&#1060;%20&#1086;&#1073;%20&#1072;&#1076;&#1084;&#1080;&#1085;&#1080;&#1089;&#1090;&#1088;&#1072;&#1090;&#1080;&#1074;&#1085;&#1099;&#1093;%20&#1087;&#1088;&#1072;&#1074;&#1086;&#1085;&#1072;&#1088;&#1091;&#1096;&#1077;&#1085;&#1080;&#1103;&#1093;.rt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7;&#1090;&#1072;&#1085;&#1076;&#1072;&#1088;&#1090;&#1099;%20&#1080;%20&#1076;&#1088;&#1091;&#1075;&#1086;&#1077;/&#1043;&#1056;&#1040;&#1046;&#1044;&#1040;&#1053;&#1057;&#1050;&#1048;&#1049;%20&#1050;&#1054;&#1044;&#1045;&#1050;&#1057;%20&#1056;&#1054;&#1057;&#1057;&#1048;&#1049;&#1057;&#1050;&#1054;&#1049;%20&#1060;&#1045;&#1044;&#1045;&#1056;&#1040;&#1062;&#1048;&#1048;.rt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52027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Нормативно-правовое обеспечение, программно-методическое обеспечение учителя информатики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8064896" cy="158417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Учитель </a:t>
            </a:r>
            <a:r>
              <a:rPr lang="ru-RU" sz="2400" dirty="0" smtClean="0"/>
              <a:t>информатики </a:t>
            </a:r>
          </a:p>
          <a:p>
            <a:pPr algn="r"/>
            <a:r>
              <a:rPr lang="ru-RU" sz="2400" dirty="0" smtClean="0"/>
              <a:t>МБОУ «</a:t>
            </a:r>
            <a:r>
              <a:rPr lang="ru-RU" sz="2400" dirty="0" err="1" smtClean="0"/>
              <a:t>Каракудукская</a:t>
            </a:r>
            <a:r>
              <a:rPr lang="ru-RU" sz="2400" dirty="0" smtClean="0"/>
              <a:t> СОШ»</a:t>
            </a:r>
          </a:p>
          <a:p>
            <a:pPr algn="r"/>
            <a:r>
              <a:rPr lang="ru-RU" sz="2400" dirty="0" smtClean="0"/>
              <a:t> </a:t>
            </a:r>
            <a:r>
              <a:rPr lang="ru-RU" sz="2400" dirty="0" err="1" smtClean="0"/>
              <a:t>Ажнакина</a:t>
            </a:r>
            <a:r>
              <a:rPr lang="ru-RU" sz="2400" dirty="0" smtClean="0"/>
              <a:t> И.П.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5389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3661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Статья 1271. </a:t>
            </a:r>
            <a:r>
              <a:rPr lang="ru-RU" sz="3200" b="1" dirty="0" smtClean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Знак </a:t>
            </a:r>
            <a:r>
              <a:rPr lang="ru-RU" sz="3200" b="1" dirty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охраны авторского права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63688" y="1374141"/>
            <a:ext cx="7128792" cy="230425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 smtClean="0"/>
              <a:t>Правообладатель </a:t>
            </a:r>
            <a:r>
              <a:rPr lang="ru-RU" sz="2400" dirty="0"/>
              <a:t>для оповещения о принадлежащем ему исключительном праве на произведение вправе использовать знак охраны авторского права, который помещается на каждом экземпляре произведения и состоит из следующих элементов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108" y1="3914" x2="50108" y2="3914"/>
                        <a14:foregroundMark x1="52258" y1="5675" x2="52258" y2="5675"/>
                        <a14:foregroundMark x1="64301" y1="7045" x2="64301" y2="7045"/>
                        <a14:foregroundMark x1="68172" y1="7045" x2="68172" y2="7045"/>
                        <a14:foregroundMark x1="73763" y1="8415" x2="73763" y2="8415"/>
                        <a14:foregroundMark x1="82366" y1="13112" x2="82366" y2="13112"/>
                        <a14:foregroundMark x1="92473" y1="24462" x2="92473" y2="24462"/>
                        <a14:foregroundMark x1="53763" y1="79843" x2="53763" y2="79843"/>
                        <a14:foregroundMark x1="49677" y1="82192" x2="49677" y2="82192"/>
                        <a14:foregroundMark x1="45591" y1="80822" x2="45591" y2="80822"/>
                        <a14:foregroundMark x1="57634" y1="26223" x2="57634" y2="26223"/>
                        <a14:foregroundMark x1="51183" y1="24853" x2="51183" y2="24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9" y="1484784"/>
            <a:ext cx="1336622" cy="146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861048"/>
            <a:ext cx="820891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латинской буквы "C" в окружности;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имени или наименования правообладателя;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года первого опубликования произведения.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10350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Определение плагиата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854977"/>
            <a:ext cx="8712968" cy="1853943"/>
          </a:xfrm>
        </p:spPr>
        <p:txBody>
          <a:bodyPr/>
          <a:lstStyle/>
          <a:p>
            <a:r>
              <a:rPr lang="en-US" sz="2400" u="sng" dirty="0">
                <a:hlinkClick r:id="rId2"/>
              </a:rPr>
              <a:t>https</a:t>
            </a:r>
            <a:r>
              <a:rPr lang="ru-RU" sz="2400" u="sng" dirty="0">
                <a:hlinkClick r:id="rId2"/>
              </a:rPr>
              <a:t>://</a:t>
            </a:r>
            <a:r>
              <a:rPr lang="en-US" sz="2400" u="sng" dirty="0">
                <a:hlinkClick r:id="rId2"/>
              </a:rPr>
              <a:t>www</a:t>
            </a:r>
            <a:r>
              <a:rPr lang="ru-RU" sz="2400" u="sng" dirty="0">
                <a:hlinkClick r:id="rId2"/>
              </a:rPr>
              <a:t>.</a:t>
            </a:r>
            <a:r>
              <a:rPr lang="en-US" sz="2400" u="sng" dirty="0" err="1">
                <a:hlinkClick r:id="rId2"/>
              </a:rPr>
              <a:t>etxt</a:t>
            </a:r>
            <a:r>
              <a:rPr lang="ru-RU" sz="2400" u="sng" dirty="0">
                <a:hlinkClick r:id="rId2"/>
              </a:rPr>
              <a:t>.</a:t>
            </a:r>
            <a:r>
              <a:rPr lang="en-US" sz="2400" u="sng" dirty="0" err="1">
                <a:hlinkClick r:id="rId2"/>
              </a:rPr>
              <a:t>ru</a:t>
            </a:r>
            <a:r>
              <a:rPr lang="ru-RU" sz="2400" u="sng" dirty="0">
                <a:hlinkClick r:id="rId2"/>
              </a:rPr>
              <a:t>/</a:t>
            </a:r>
            <a:r>
              <a:rPr lang="ru-RU" sz="2400" dirty="0"/>
              <a:t> - </a:t>
            </a:r>
            <a:r>
              <a:rPr lang="en-US" sz="2400" dirty="0" err="1"/>
              <a:t>etxt</a:t>
            </a:r>
            <a:r>
              <a:rPr lang="ru-RU" sz="2400" dirty="0"/>
              <a:t> </a:t>
            </a:r>
            <a:r>
              <a:rPr lang="ru-RU" sz="2400" dirty="0" err="1"/>
              <a:t>Антиплагиат</a:t>
            </a:r>
            <a:r>
              <a:rPr lang="ru-RU" sz="2400" dirty="0"/>
              <a:t> </a:t>
            </a:r>
            <a:r>
              <a:rPr lang="ru-RU" sz="2400" dirty="0" smtClean="0">
                <a:hlinkClick r:id="rId3" action="ppaction://hlinkfile"/>
              </a:rPr>
              <a:t>программа</a:t>
            </a:r>
            <a:endParaRPr lang="ru-RU" sz="2400" dirty="0"/>
          </a:p>
          <a:p>
            <a:r>
              <a:rPr lang="ru-RU" sz="2400" u="sng" dirty="0">
                <a:hlinkClick r:id="rId4"/>
              </a:rPr>
              <a:t>http://advego.ru/plagiatus</a:t>
            </a:r>
            <a:r>
              <a:rPr lang="ru-RU" sz="2400" dirty="0"/>
              <a:t> - </a:t>
            </a:r>
            <a:r>
              <a:rPr lang="ru-RU" sz="2400" dirty="0" err="1"/>
              <a:t>Advego</a:t>
            </a:r>
            <a:r>
              <a:rPr lang="ru-RU" sz="2400" dirty="0"/>
              <a:t> </a:t>
            </a:r>
            <a:r>
              <a:rPr lang="ru-RU" sz="2400" dirty="0" err="1"/>
              <a:t>Plagiatus</a:t>
            </a:r>
            <a:r>
              <a:rPr lang="ru-RU" sz="2400" dirty="0"/>
              <a:t> - проверка уникальности текста. </a:t>
            </a:r>
          </a:p>
          <a:p>
            <a:pPr marL="0" indent="0">
              <a:buNone/>
            </a:pP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7517" r="4850" b="5522"/>
          <a:stretch/>
        </p:blipFill>
        <p:spPr bwMode="auto">
          <a:xfrm>
            <a:off x="246485" y="2420888"/>
            <a:ext cx="4325515" cy="2338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 t="8349" r="5945" b="5270"/>
          <a:stretch/>
        </p:blipFill>
        <p:spPr bwMode="auto">
          <a:xfrm>
            <a:off x="4283968" y="4221088"/>
            <a:ext cx="4560794" cy="2481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7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95436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Использование электронных библиотек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1412776"/>
            <a:ext cx="8928992" cy="4248472"/>
          </a:xfrm>
        </p:spPr>
        <p:txBody>
          <a:bodyPr/>
          <a:lstStyle/>
          <a:p>
            <a:r>
              <a:rPr lang="ru-RU" u="sng" dirty="0">
                <a:hlinkClick r:id="rId2"/>
              </a:rPr>
              <a:t>www.rsl.ru</a:t>
            </a:r>
            <a:r>
              <a:rPr lang="ru-RU" dirty="0"/>
              <a:t> – официальный сайт Российской государственной </a:t>
            </a:r>
            <a:r>
              <a:rPr lang="ru-RU" dirty="0" smtClean="0"/>
              <a:t>библиотеки</a:t>
            </a:r>
          </a:p>
          <a:p>
            <a:r>
              <a:rPr lang="ru-RU" u="sng" dirty="0">
                <a:hlinkClick r:id="rId3"/>
              </a:rPr>
              <a:t>http://www.elibrary.ru/</a:t>
            </a:r>
            <a:r>
              <a:rPr lang="ru-RU" dirty="0"/>
              <a:t> - Российский индекс научного цитирования (РИНЦ) — библиографическая база данных научных публикаций российских </a:t>
            </a:r>
            <a:r>
              <a:rPr lang="ru-RU" dirty="0" smtClean="0"/>
              <a:t>учёных</a:t>
            </a:r>
          </a:p>
          <a:p>
            <a:r>
              <a:rPr lang="en-US" u="sng" dirty="0">
                <a:hlinkClick r:id="rId4"/>
              </a:rPr>
              <a:t>http</a:t>
            </a:r>
            <a:r>
              <a:rPr lang="ru-RU" u="sng" dirty="0">
                <a:hlinkClick r:id="rId4"/>
              </a:rPr>
              <a:t>://</a:t>
            </a:r>
            <a:r>
              <a:rPr lang="en-US" u="sng" dirty="0">
                <a:hlinkClick r:id="rId4"/>
              </a:rPr>
              <a:t>www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scopus</a:t>
            </a:r>
            <a:r>
              <a:rPr lang="ru-RU" u="sng" dirty="0">
                <a:hlinkClick r:id="rId4"/>
              </a:rPr>
              <a:t>.</a:t>
            </a:r>
            <a:r>
              <a:rPr lang="en-US" u="sng" dirty="0">
                <a:hlinkClick r:id="rId4"/>
              </a:rPr>
              <a:t>com</a:t>
            </a:r>
            <a:r>
              <a:rPr lang="ru-RU" u="sng" dirty="0">
                <a:hlinkClick r:id="rId4"/>
              </a:rPr>
              <a:t>/</a:t>
            </a:r>
            <a:r>
              <a:rPr lang="ru-RU" dirty="0"/>
              <a:t> - «</a:t>
            </a:r>
            <a:r>
              <a:rPr lang="ru-RU" dirty="0" err="1"/>
              <a:t>Scopus</a:t>
            </a:r>
            <a:r>
              <a:rPr lang="ru-RU" dirty="0"/>
              <a:t>» — библиографическая и реферативная база данных и инструмент для отслеживания цитируемости статей, опубликованных в научных изданиях</a:t>
            </a:r>
          </a:p>
        </p:txBody>
      </p:sp>
    </p:spTree>
    <p:extLst>
      <p:ext uri="{BB962C8B-B14F-4D97-AF65-F5344CB8AC3E}">
        <p14:creationId xmlns:p14="http://schemas.microsoft.com/office/powerpoint/2010/main" val="9896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64704"/>
          </a:xfrm>
        </p:spPr>
        <p:txBody>
          <a:bodyPr>
            <a:noAutofit/>
          </a:bodyPr>
          <a:lstStyle/>
          <a:p>
            <a:r>
              <a:rPr lang="ru-RU" sz="2900" b="1" dirty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Уголовный кодекс о преступлениях в компьютерной сфере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9962" y="1412776"/>
            <a:ext cx="8944526" cy="2520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Глава </a:t>
            </a:r>
            <a:r>
              <a:rPr lang="ru-RU" sz="2400" b="1" u="sng" dirty="0">
                <a:solidFill>
                  <a:srgbClr val="C00000"/>
                </a:solidFill>
              </a:rPr>
              <a:t>28.</a:t>
            </a:r>
            <a:r>
              <a:rPr lang="ru-RU" sz="2400" dirty="0"/>
              <a:t> </a:t>
            </a:r>
            <a:r>
              <a:rPr lang="ru-RU" sz="2400" u="sng" dirty="0"/>
              <a:t>Преступления в сфере компьютерной информации</a:t>
            </a:r>
            <a:endParaRPr lang="ru-RU" sz="2400" dirty="0"/>
          </a:p>
          <a:p>
            <a:pPr marL="0" indent="0">
              <a:buNone/>
            </a:pPr>
            <a:r>
              <a:rPr lang="ru-RU" sz="2400" b="1" u="sng" dirty="0">
                <a:solidFill>
                  <a:srgbClr val="7030A0"/>
                </a:solidFill>
              </a:rPr>
              <a:t>Статья 272. </a:t>
            </a:r>
            <a:r>
              <a:rPr lang="ru-RU" sz="2400" dirty="0"/>
              <a:t>Неправомерный доступ к компьютерной информации</a:t>
            </a:r>
          </a:p>
          <a:p>
            <a:pPr marL="0" indent="0">
              <a:buNone/>
            </a:pPr>
            <a:r>
              <a:rPr lang="ru-RU" sz="2400" b="1" u="sng" dirty="0">
                <a:solidFill>
                  <a:srgbClr val="7030A0"/>
                </a:solidFill>
              </a:rPr>
              <a:t>Статья 273. </a:t>
            </a:r>
            <a:r>
              <a:rPr lang="ru-RU" sz="2400" dirty="0"/>
              <a:t>Создание, использование и распространение вредоносных компьютерных программ</a:t>
            </a:r>
          </a:p>
          <a:p>
            <a:pPr marL="0" indent="0">
              <a:buNone/>
            </a:pPr>
            <a:r>
              <a:rPr lang="ru-RU" sz="2400" b="1" u="sng" dirty="0">
                <a:solidFill>
                  <a:srgbClr val="7030A0"/>
                </a:solidFill>
              </a:rPr>
              <a:t>Статья 274.</a:t>
            </a:r>
            <a:r>
              <a:rPr lang="ru-RU" sz="2400" dirty="0"/>
              <a:t> Нарушение правил эксплуатации средств хранения, обработки или передачи компьютерной информации и информационно-телекоммуникационных сетей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5971"/>
            <a:ext cx="4572000" cy="259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9" b="96863" l="4528" r="99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9" y="4061390"/>
            <a:ext cx="2448272" cy="248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6355941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hlinkClick r:id="rId5" action="ppaction://hlinkfile"/>
              </a:rPr>
              <a:t>Закон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542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4988"/>
            <a:ext cx="8229600" cy="82162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Информационные источники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836612"/>
            <a:ext cx="9036496" cy="4680619"/>
          </a:xfrm>
        </p:spPr>
        <p:txBody>
          <a:bodyPr/>
          <a:lstStyle/>
          <a:p>
            <a:pPr lvl="0"/>
            <a:r>
              <a:rPr lang="en-US" sz="2000" u="sng" dirty="0" smtClean="0">
                <a:hlinkClick r:id="rId2"/>
              </a:rPr>
              <a:t>www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gosuslugi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ru</a:t>
            </a:r>
            <a:r>
              <a:rPr lang="en-US" sz="2000" u="sng" dirty="0"/>
              <a:t> </a:t>
            </a:r>
            <a:r>
              <a:rPr lang="ru-RU" sz="2000" dirty="0"/>
              <a:t> - Электронное Правительство</a:t>
            </a:r>
          </a:p>
          <a:p>
            <a:pPr lvl="0"/>
            <a:r>
              <a:rPr lang="ru-RU" sz="2000" dirty="0"/>
              <a:t>Гражданский кодекс Российской Федерации</a:t>
            </a:r>
          </a:p>
          <a:p>
            <a:pPr lvl="0"/>
            <a:r>
              <a:rPr lang="ru-RU" sz="2000" dirty="0"/>
              <a:t>Кодекс Российской Федерации «Об административных правонарушениях»</a:t>
            </a:r>
          </a:p>
          <a:p>
            <a:pPr lvl="0"/>
            <a:r>
              <a:rPr lang="ru-RU" sz="2000" dirty="0"/>
              <a:t>Уголовный кодекс Российской Федерации</a:t>
            </a:r>
          </a:p>
          <a:p>
            <a:pPr lvl="0"/>
            <a:r>
              <a:rPr lang="ru-RU" sz="2000" dirty="0"/>
              <a:t>Федеральный закон «О защите детей от информации, причиняющей  вред их здоровью и развитию»</a:t>
            </a:r>
          </a:p>
          <a:p>
            <a:pPr lvl="0"/>
            <a:r>
              <a:rPr lang="ru-RU" sz="2000" dirty="0"/>
              <a:t>Федеральный закон «Об информации, информационных технологиях и о защите информации»</a:t>
            </a:r>
          </a:p>
          <a:p>
            <a:pPr lvl="0"/>
            <a:r>
              <a:rPr lang="ru-RU" sz="2000" dirty="0"/>
              <a:t>Федеральный закон «О персональных данных»</a:t>
            </a:r>
          </a:p>
          <a:p>
            <a:pPr lvl="0"/>
            <a:r>
              <a:rPr lang="ru-RU" sz="2000" dirty="0"/>
              <a:t>Федеральный закон «Об электронной подписи» </a:t>
            </a:r>
          </a:p>
          <a:p>
            <a:pPr lvl="0"/>
            <a:r>
              <a:rPr lang="ru-RU" sz="2000" dirty="0" smtClean="0"/>
              <a:t>Концепция </a:t>
            </a:r>
            <a:r>
              <a:rPr lang="ru-RU" sz="2000" dirty="0"/>
              <a:t>развития механизмов предоставления государственных и муниципальных услуг в электронном виде от 25 декабря 2013 г. № 2516-р</a:t>
            </a:r>
          </a:p>
          <a:p>
            <a:pPr lvl="0"/>
            <a:r>
              <a:rPr lang="ru-RU" sz="2000" dirty="0"/>
              <a:t>Федеральный закон  «О национальной платежной системе»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35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568952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Palatino Linotype" pitchFamily="18" charset="0"/>
              </a:rPr>
              <a:t>Нормативные документы: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200000"/>
              <a:buBlip>
                <a:blip r:embed="rId2"/>
              </a:buBlip>
            </a:pPr>
            <a:r>
              <a:rPr lang="ru-RU" sz="2000" dirty="0" smtClean="0"/>
              <a:t> </a:t>
            </a:r>
            <a:r>
              <a:rPr lang="ru-RU" sz="2000" dirty="0"/>
              <a:t>Федеральный государственный образовательный стандарт основного общего образования. Требования к условиям реализации основной образовательной программы основного общего образования [Текст] : прил. к приказу </a:t>
            </a:r>
            <a:r>
              <a:rPr lang="ru-RU" sz="2000" dirty="0" err="1"/>
              <a:t>Минобрнауки</a:t>
            </a:r>
            <a:r>
              <a:rPr lang="ru-RU" sz="2000" dirty="0"/>
              <a:t> России от 17 дек. 2010 г. № 1897 // Вестник образования России. – 2011. – № 16. – С. 51–63</a:t>
            </a:r>
            <a:r>
              <a:rPr lang="ru-RU" sz="2000" dirty="0" smtClean="0"/>
              <a:t>. </a:t>
            </a:r>
            <a:r>
              <a:rPr lang="ru-RU" sz="2000" dirty="0" smtClean="0">
                <a:hlinkClick r:id="rId3" action="ppaction://hlinkfile"/>
              </a:rPr>
              <a:t>статья</a:t>
            </a:r>
            <a:endParaRPr lang="ru-RU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200000"/>
              <a:buBlip>
                <a:blip r:embed="rId2"/>
              </a:buBlip>
            </a:pPr>
            <a:r>
              <a:rPr lang="ru-RU" sz="2000" dirty="0" smtClean="0"/>
              <a:t> </a:t>
            </a:r>
            <a:r>
              <a:rPr lang="ru-RU" sz="2000" dirty="0"/>
              <a:t>Профессиональный стандарт «Педагог (педагогическая деятельность в дошкольном, начальном общем, основном общем, среднем общем образовании) (воспитатель, учитель)» [Текст] : приказ Минтруда России от 18 окт. 2013 г. № 544н // Вестник образования России. – 2014. – № 2. – С. 11–35</a:t>
            </a:r>
            <a:r>
              <a:rPr lang="ru-RU" sz="2000" dirty="0" smtClean="0"/>
              <a:t>. </a:t>
            </a:r>
            <a:r>
              <a:rPr lang="ru-RU" sz="2000" dirty="0" smtClean="0">
                <a:hlinkClick r:id="rId4" action="ppaction://hlinkfile"/>
              </a:rPr>
              <a:t>статья</a:t>
            </a:r>
            <a:endParaRPr lang="ru-RU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200000"/>
              <a:buBlip>
                <a:blip r:embed="rId2"/>
              </a:buBlip>
            </a:pPr>
            <a:r>
              <a:rPr lang="ru-RU" sz="2000" dirty="0" smtClean="0"/>
              <a:t> </a:t>
            </a:r>
            <a:r>
              <a:rPr lang="ru-RU" sz="2000" dirty="0"/>
              <a:t>Примерная основная образовательная программа образовательного учреждения. Основная школа [Текст] // сост. Е.С. Савинов. – М.: Просвещение, 2011. – 342с. </a:t>
            </a:r>
            <a:r>
              <a:rPr lang="ru-RU" sz="2000" dirty="0" smtClean="0">
                <a:hlinkClick r:id="rId5" action="ppaction://hlinkfile"/>
              </a:rPr>
              <a:t>статья</a:t>
            </a:r>
            <a:endParaRPr lang="ru-RU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200000"/>
              <a:buBlip>
                <a:blip r:embed="rId2"/>
              </a:buBlip>
            </a:pPr>
            <a:r>
              <a:rPr lang="ru-RU" sz="2000" dirty="0" smtClean="0"/>
              <a:t> </a:t>
            </a:r>
            <a:r>
              <a:rPr lang="ru-RU" sz="2000" dirty="0"/>
              <a:t>Примерные программы по учебным предметам. Информатика. 7–9 </a:t>
            </a:r>
            <a:r>
              <a:rPr lang="ru-RU" sz="2000" dirty="0" smtClean="0"/>
              <a:t>классы </a:t>
            </a:r>
            <a:r>
              <a:rPr lang="ru-RU" sz="2000" dirty="0"/>
              <a:t>/Серия стандарты второго поколения) //. –  М : Просвещение, 2011. –32 </a:t>
            </a:r>
            <a:r>
              <a:rPr lang="ru-RU" sz="2000" dirty="0" smtClean="0"/>
              <a:t>с </a:t>
            </a:r>
            <a:r>
              <a:rPr lang="ru-RU" sz="2000" dirty="0" smtClean="0">
                <a:hlinkClick r:id="rId6" action="ppaction://hlinkfile"/>
              </a:rPr>
              <a:t>файл</a:t>
            </a:r>
            <a:endParaRPr lang="ru-RU" sz="20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200000"/>
              <a:buBlip>
                <a:blip r:embed="rId2"/>
              </a:buBlip>
            </a:pPr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informatika.websib.ru/doc.htm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73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964488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Palatino Linotype" pitchFamily="18" charset="0"/>
              </a:rPr>
              <a:t>Учебные программы: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200000"/>
              <a:buBlip>
                <a:blip r:embed="rId2"/>
              </a:buBlip>
            </a:pPr>
            <a:r>
              <a:rPr lang="ru-RU" sz="2000" dirty="0" smtClean="0"/>
              <a:t>Примерная </a:t>
            </a:r>
            <a:r>
              <a:rPr lang="ru-RU" sz="2000" dirty="0"/>
              <a:t>основная образовательная программа образовательного учреждения. Основная школа [Текст] // сост. Е.С. Савинов. – М.: Просвещение, 2011. – 342с. </a:t>
            </a:r>
            <a:r>
              <a:rPr lang="ru-RU" sz="2000" dirty="0" smtClean="0">
                <a:hlinkClick r:id="rId3" action="ppaction://hlinkfile"/>
              </a:rPr>
              <a:t>файл</a:t>
            </a:r>
            <a:endParaRPr lang="ru-RU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200000"/>
              <a:buBlip>
                <a:blip r:embed="rId2"/>
              </a:buBlip>
            </a:pPr>
            <a:r>
              <a:rPr lang="ru-RU" sz="2000" dirty="0" smtClean="0"/>
              <a:t> </a:t>
            </a:r>
            <a:r>
              <a:rPr lang="ru-RU" sz="2000" dirty="0"/>
              <a:t>Примерные программы по учебным предметам. Информатика. 7–9 классы </a:t>
            </a:r>
            <a:r>
              <a:rPr lang="ru-RU" sz="2000" dirty="0" smtClean="0"/>
              <a:t>/</a:t>
            </a:r>
            <a:r>
              <a:rPr lang="ru-RU" sz="2000" dirty="0"/>
              <a:t>Серия стандарты второго поколения) //. –  М : Просвещение, 2011. –32 </a:t>
            </a:r>
            <a:r>
              <a:rPr lang="ru-RU" sz="2000" dirty="0" smtClean="0"/>
              <a:t>с </a:t>
            </a:r>
            <a:r>
              <a:rPr lang="ru-RU" sz="2000" dirty="0" smtClean="0">
                <a:hlinkClick r:id="rId4" action="ppaction://hlinkfile"/>
              </a:rPr>
              <a:t>файл</a:t>
            </a:r>
            <a:endParaRPr lang="ru-RU" sz="20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200000"/>
              <a:buBlip>
                <a:blip r:embed="rId2"/>
              </a:buBlip>
            </a:pPr>
            <a:r>
              <a:rPr lang="ru-RU" sz="2000" dirty="0" smtClean="0"/>
              <a:t> </a:t>
            </a:r>
            <a:r>
              <a:rPr lang="ru-RU" sz="2000" dirty="0" err="1"/>
              <a:t>Босова</a:t>
            </a:r>
            <a:r>
              <a:rPr lang="ru-RU" sz="2000" dirty="0"/>
              <a:t> Л. Л., </a:t>
            </a:r>
            <a:r>
              <a:rPr lang="ru-RU" sz="2000" dirty="0" err="1"/>
              <a:t>Босова</a:t>
            </a:r>
            <a:r>
              <a:rPr lang="ru-RU" sz="2000" dirty="0"/>
              <a:t> А. Ю. </a:t>
            </a:r>
            <a:r>
              <a:rPr lang="ru-RU" sz="2000" dirty="0">
                <a:hlinkClick r:id="rId5"/>
              </a:rPr>
              <a:t>Информатика. Программа для основной школы : 5–9 классы. 7-9 классы</a:t>
            </a:r>
            <a:r>
              <a:rPr lang="ru-RU" sz="2000" dirty="0"/>
              <a:t>. М.: БИНОМ. Лаборатория знаний, 2013</a:t>
            </a:r>
            <a:r>
              <a:rPr lang="ru-RU" sz="2000" dirty="0" smtClean="0"/>
              <a:t>. </a:t>
            </a:r>
            <a:r>
              <a:rPr lang="ru-RU" sz="2000" dirty="0" smtClean="0">
                <a:hlinkClick r:id="rId6" action="ppaction://hlinkfile"/>
              </a:rPr>
              <a:t>файл</a:t>
            </a:r>
            <a:endParaRPr lang="ru-RU" sz="20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69" y="3651765"/>
            <a:ext cx="1939507" cy="30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&amp;Pcy;&amp;rcy;&amp;icy;&amp;mcy;&amp;iecy;&amp;rcy;&amp;ncy;&amp;acy;&amp;yacy; &amp;ocy;&amp;scy;&amp;ncy;&amp;ocy;&amp;vcy;&amp;ncy;&amp;acy;&amp;yacy; &amp;ocy;&amp;bcy;&amp;rcy;&amp;acy;&amp;zcy;&amp;ocy;&amp;vcy;&amp;acy;&amp;tcy;&amp;iecy;&amp;lcy;&amp;softcy;&amp;ncy;&amp;acy;&amp;yacy; &amp;pcy;&amp;rcy;&amp;ocy;&amp;gcy;&amp;rcy;&amp;acy;&amp;mcy;&amp;mcy;&amp;acy; &amp;ocy;&amp;bcy;&amp;rcy;&amp;acy;&amp;zcy;&amp;ocy;&amp;vcy;&amp;acy;&amp;tcy;&amp;iecy;&amp;lcy;&amp;softcy;&amp;ncy;&amp;ocy;&amp;gcy;&amp;ocy; &amp;ucy;&amp;chcy;&amp;rcy;&amp;iecy;&amp;zhcy;&amp;dcy;&amp;iecy;&amp;ncy;&amp;icy;&amp;yacy;. &amp;Ocy;&amp;scy;&amp;ncy;&amp;ocy;&amp;v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04" y="3651765"/>
            <a:ext cx="1993484" cy="30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75" y="3651765"/>
            <a:ext cx="1985807" cy="30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b="1" dirty="0">
                <a:solidFill>
                  <a:srgbClr val="C00000"/>
                </a:solidFill>
                <a:latin typeface="Palatino Linotype" pitchFamily="18" charset="0"/>
              </a:rPr>
              <a:t>В учебном плане основной школы информатика может быть представлена как: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Palatino Linotype" pitchFamily="18" charset="0"/>
              </a:rPr>
              <a:t>1) </a:t>
            </a:r>
            <a:r>
              <a:rPr lang="ru-RU" sz="2400" dirty="0" smtClean="0">
                <a:solidFill>
                  <a:srgbClr val="0070C0"/>
                </a:solidFill>
                <a:latin typeface="Palatino Linotype" pitchFamily="18" charset="0"/>
              </a:rPr>
              <a:t>расширенный курс в 5–9 классах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Palatino Linotype" pitchFamily="18" charset="0"/>
              </a:rPr>
              <a:t>	</a:t>
            </a:r>
            <a:r>
              <a:rPr lang="ru-RU" sz="2400" dirty="0" smtClean="0">
                <a:latin typeface="Palatino Linotype" pitchFamily="18" charset="0"/>
              </a:rPr>
              <a:t>пять лет по одному часу в неделю,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Palatino Linotype" pitchFamily="18" charset="0"/>
              </a:rPr>
              <a:t>	</a:t>
            </a:r>
            <a:r>
              <a:rPr lang="ru-RU" sz="2400" dirty="0" smtClean="0">
                <a:latin typeface="Palatino Linotype" pitchFamily="18" charset="0"/>
              </a:rPr>
              <a:t>всего 175 ч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Palatino Linotype" pitchFamily="18" charset="0"/>
              </a:rPr>
              <a:t>2) </a:t>
            </a:r>
            <a:r>
              <a:rPr lang="ru-RU" sz="2400" dirty="0" smtClean="0">
                <a:solidFill>
                  <a:srgbClr val="0070C0"/>
                </a:solidFill>
                <a:latin typeface="Palatino Linotype" pitchFamily="18" charset="0"/>
              </a:rPr>
              <a:t>базовый курс в 7–9 классах </a:t>
            </a:r>
            <a:br>
              <a:rPr lang="ru-RU" sz="2400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Palatino Linotype" pitchFamily="18" charset="0"/>
              </a:rPr>
              <a:t>	</a:t>
            </a:r>
            <a:r>
              <a:rPr lang="ru-RU" sz="2400" dirty="0" smtClean="0">
                <a:latin typeface="Palatino Linotype" pitchFamily="18" charset="0"/>
              </a:rPr>
              <a:t>три года по одному часу в неделю,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Palatino Linotype" pitchFamily="18" charset="0"/>
              </a:rPr>
              <a:t>	</a:t>
            </a:r>
            <a:r>
              <a:rPr lang="ru-RU" sz="2400" dirty="0" smtClean="0">
                <a:latin typeface="Palatino Linotype" pitchFamily="18" charset="0"/>
              </a:rPr>
              <a:t>всего 105 часов;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Palatino Linotype" pitchFamily="18" charset="0"/>
              </a:rPr>
              <a:t>3) </a:t>
            </a:r>
            <a:r>
              <a:rPr lang="ru-RU" sz="2400" dirty="0" smtClean="0">
                <a:solidFill>
                  <a:srgbClr val="0070C0"/>
                </a:solidFill>
                <a:latin typeface="Palatino Linotype" pitchFamily="18" charset="0"/>
              </a:rPr>
              <a:t>углубленный курс в 7–9 классах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Palatino Linotype" pitchFamily="18" charset="0"/>
              </a:rPr>
              <a:t>	</a:t>
            </a:r>
            <a:r>
              <a:rPr lang="ru-RU" sz="2400" dirty="0" smtClean="0">
                <a:latin typeface="Palatino Linotype" pitchFamily="18" charset="0"/>
              </a:rPr>
              <a:t>7 класс — один час в неделю,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Palatino Linotype" pitchFamily="18" charset="0"/>
              </a:rPr>
              <a:t>	</a:t>
            </a:r>
            <a:r>
              <a:rPr lang="ru-RU" sz="2400" dirty="0" smtClean="0">
                <a:latin typeface="Palatino Linotype" pitchFamily="18" charset="0"/>
              </a:rPr>
              <a:t>8 и 9 классы — по два  часа  в неделю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Palatino Linotype" pitchFamily="18" charset="0"/>
              </a:rPr>
              <a:t>	всего 175 часов .</a:t>
            </a:r>
            <a:endParaRPr lang="ru-RU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3" y="692696"/>
            <a:ext cx="881904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5" y="5805264"/>
            <a:ext cx="6570843" cy="74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7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532" y="267240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66"/>
                </a:solidFill>
                <a:latin typeface="Palatino Linotype" pitchFamily="18" charset="0"/>
              </a:rPr>
              <a:t>Федеральный перечень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на 2014-15 учебный год </a:t>
            </a:r>
            <a:endParaRPr lang="ru-RU" sz="2800" b="1" dirty="0" smtClean="0">
              <a:solidFill>
                <a:srgbClr val="003366"/>
              </a:solidFill>
              <a:latin typeface="Palatino Linotype" pitchFamily="18" charset="0"/>
            </a:endParaRPr>
          </a:p>
          <a:p>
            <a:pPr algn="ctr"/>
            <a:r>
              <a:rPr lang="ru-RU" sz="2800" b="1" dirty="0" smtClean="0">
                <a:latin typeface="Palatino Linotype" pitchFamily="18" charset="0"/>
              </a:rPr>
              <a:t>(</a:t>
            </a:r>
            <a:r>
              <a:rPr lang="ru-RU" sz="2800" b="1" dirty="0">
                <a:latin typeface="Palatino Linotype" pitchFamily="18" charset="0"/>
              </a:rPr>
              <a:t>Приказ от 31 марта 2014 г. №253), </a:t>
            </a:r>
            <a:r>
              <a:rPr lang="ru-RU" sz="2800" b="1" dirty="0" smtClean="0">
                <a:solidFill>
                  <a:srgbClr val="003366"/>
                </a:solidFill>
                <a:latin typeface="Palatino Linotype" pitchFamily="18" charset="0"/>
              </a:rPr>
              <a:t/>
            </a:r>
            <a:br>
              <a:rPr lang="ru-RU" sz="2800" b="1" dirty="0" smtClean="0">
                <a:solidFill>
                  <a:srgbClr val="003366"/>
                </a:solidFill>
                <a:latin typeface="Palatino Linotype" pitchFamily="18" charset="0"/>
              </a:rPr>
            </a:br>
            <a:r>
              <a:rPr lang="ru-RU" sz="2800" b="1" dirty="0" smtClean="0">
                <a:solidFill>
                  <a:srgbClr val="003366"/>
                </a:solidFill>
                <a:latin typeface="Palatino Linotype" pitchFamily="18" charset="0"/>
              </a:rPr>
              <a:t>содержит </a:t>
            </a:r>
            <a:r>
              <a:rPr lang="ru-RU" sz="2800" b="1" dirty="0">
                <a:solidFill>
                  <a:srgbClr val="C00000"/>
                </a:solidFill>
                <a:latin typeface="Palatino Linotype" pitchFamily="18" charset="0"/>
              </a:rPr>
              <a:t>4 комплекта </a:t>
            </a:r>
            <a:r>
              <a:rPr lang="ru-RU" sz="2800" b="1" dirty="0">
                <a:solidFill>
                  <a:srgbClr val="003366"/>
                </a:solidFill>
                <a:latin typeface="Palatino Linotype" pitchFamily="18" charset="0"/>
              </a:rPr>
              <a:t>учебников для основной школы по ФГОС ООО:</a:t>
            </a:r>
          </a:p>
        </p:txBody>
      </p:sp>
      <p:pic>
        <p:nvPicPr>
          <p:cNvPr id="7" name="Рисунок 6" descr="полка с книгам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68445"/>
            <a:ext cx="9144000" cy="218955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4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8229600" cy="77787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Правовая информация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8832" y="840478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/>
              <a:t>Правовую </a:t>
            </a:r>
            <a:r>
              <a:rPr lang="ru-RU" sz="2000" b="1" dirty="0"/>
              <a:t>информацию </a:t>
            </a:r>
            <a:r>
              <a:rPr lang="ru-RU" sz="2000" dirty="0"/>
              <a:t>можно определить как массив правовых актов и тесно связанных с ними справочных, норматив­но-технических и научных материалов, охватывающих все сферы право­вой деятельности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</a:rPr>
              <a:t>Официальная </a:t>
            </a:r>
            <a:r>
              <a:rPr lang="ru-RU" sz="2000" b="1" dirty="0">
                <a:solidFill>
                  <a:srgbClr val="7030A0"/>
                </a:solidFill>
              </a:rPr>
              <a:t>правовая информация </a:t>
            </a:r>
            <a:r>
              <a:rPr lang="ru-RU" sz="2000" dirty="0"/>
              <a:t>— это информация, исходящая от полномочных государственных органов, имеющая юридическое значе­ние и направленная на регулирование общественных </a:t>
            </a:r>
            <a:r>
              <a:rPr lang="ru-RU" sz="2000" dirty="0" smtClean="0"/>
              <a:t>отношений.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</a:rPr>
              <a:t>Информация </a:t>
            </a:r>
            <a:r>
              <a:rPr lang="ru-RU" sz="2000" b="1" dirty="0">
                <a:solidFill>
                  <a:srgbClr val="7030A0"/>
                </a:solidFill>
              </a:rPr>
              <a:t>индивидуально-правового характера, имеющая юри­дическое </a:t>
            </a:r>
            <a:r>
              <a:rPr lang="ru-RU" sz="2000" b="1" dirty="0" smtClean="0">
                <a:solidFill>
                  <a:srgbClr val="7030A0"/>
                </a:solidFill>
              </a:rPr>
              <a:t>значение</a:t>
            </a:r>
            <a:r>
              <a:rPr lang="ru-RU" sz="2000" dirty="0" smtClean="0"/>
              <a:t> </a:t>
            </a:r>
            <a:r>
              <a:rPr lang="ru-RU" sz="2000" dirty="0"/>
              <a:t>— это информация, исходящая от различных </a:t>
            </a:r>
            <a:r>
              <a:rPr lang="ru-RU" sz="2000" dirty="0" smtClean="0"/>
              <a:t>субъектов </a:t>
            </a:r>
            <a:r>
              <a:rPr lang="ru-RU" sz="2000" dirty="0"/>
              <a:t>права, не имеющих властных полномочий, и направленная на созда­ние (изменение, прекращение) конкретных правоотношений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208" y="4232192"/>
            <a:ext cx="2469522" cy="2444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832" y="4383864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ru-RU" sz="2000" b="1" dirty="0">
                <a:solidFill>
                  <a:srgbClr val="7030A0"/>
                </a:solidFill>
              </a:rPr>
              <a:t>Неофициальная правовая информация </a:t>
            </a:r>
            <a:r>
              <a:rPr lang="ru-RU" sz="2000" dirty="0">
                <a:solidFill>
                  <a:prstClr val="black"/>
                </a:solidFill>
              </a:rPr>
              <a:t>— это материалы и сведения о законодательстве и практике его осуществления (применения), не вле­кущие правовых последствий и обеспечивающие эффективную реализа­цию правовых норм.</a:t>
            </a:r>
          </a:p>
        </p:txBody>
      </p:sp>
    </p:spTree>
    <p:extLst>
      <p:ext uri="{BB962C8B-B14F-4D97-AF65-F5344CB8AC3E}">
        <p14:creationId xmlns:p14="http://schemas.microsoft.com/office/powerpoint/2010/main" val="2228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980728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Состав </a:t>
            </a:r>
            <a:r>
              <a:rPr lang="ru-RU" i="1" dirty="0"/>
              <a:t>УМК: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Информатика: </a:t>
            </a:r>
            <a:r>
              <a:rPr lang="ru-RU" dirty="0">
                <a:hlinkClick r:id="rId2" action="ppaction://hlinkfile"/>
              </a:rPr>
              <a:t>учебник для 5 класса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Информатика: </a:t>
            </a:r>
            <a:r>
              <a:rPr lang="ru-RU" dirty="0">
                <a:hlinkClick r:id="rId3" action="ppaction://hlinkfile"/>
              </a:rPr>
              <a:t>учебник для 6 класса 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Информатика: </a:t>
            </a:r>
            <a:r>
              <a:rPr lang="ru-RU" dirty="0">
                <a:hlinkClick r:id="rId4" action="ppaction://hlinkfile"/>
              </a:rPr>
              <a:t>учебник для 7 класса 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Информатика: учебник для 8 класса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Информатика: </a:t>
            </a:r>
            <a:r>
              <a:rPr lang="ru-RU" dirty="0">
                <a:hlinkClick r:id="rId5" action="ppaction://hlinkfile"/>
              </a:rPr>
              <a:t>учебник для 9 класса 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Информатика: </a:t>
            </a:r>
            <a:r>
              <a:rPr lang="ru-RU" dirty="0">
                <a:hlinkClick r:id="rId6" action="ppaction://hlinkfile"/>
              </a:rPr>
              <a:t>рабочая тетрадь для 5 класса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Информатика: </a:t>
            </a:r>
            <a:r>
              <a:rPr lang="ru-RU" dirty="0">
                <a:hlinkClick r:id="rId7" action="ppaction://hlinkfile"/>
              </a:rPr>
              <a:t>рабочая тетрадь для 6 класса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Информатика: рабочая тетрадь для 7 класса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Информатика: рабочая тетрадь для 8 класса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Информатика: рабочая тетрадь для 9 </a:t>
            </a:r>
            <a:r>
              <a:rPr lang="ru-RU" dirty="0" smtClean="0"/>
              <a:t>класса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hlinkClick r:id="rId8" action="ppaction://hlinkfile"/>
              </a:rPr>
              <a:t>Методическое пособие по информатике для 5 класса ФГОС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методическое пособие для учителя к УМК  основной школы;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дополнительные методические пособия для учителя с поурочными рекомендациями.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Методические пособия к учебникам содержат авторскую программу курса для </a:t>
            </a:r>
            <a:r>
              <a:rPr lang="ru-RU" dirty="0">
                <a:hlinkClick r:id="rId9" action="ppaction://hlinkfile"/>
              </a:rPr>
              <a:t>5-6 классов </a:t>
            </a:r>
            <a:r>
              <a:rPr lang="ru-RU" dirty="0"/>
              <a:t>и </a:t>
            </a:r>
            <a:r>
              <a:rPr lang="ru-RU" dirty="0">
                <a:hlinkClick r:id="rId10" action="ppaction://hlinkfile"/>
              </a:rPr>
              <a:t>7-9 классов</a:t>
            </a:r>
            <a:r>
              <a:rPr lang="ru-RU" dirty="0"/>
              <a:t>, рекомендации для учителя по организации учебного процесса, в том числе поурочные разработки по курсу информатики в 5–6 и 7–9 классах, рекомендации по использованию материалов Единой коллекции цифровых образовательных ресурсов, других Интернет-ресурсов.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7520" y="268034"/>
            <a:ext cx="8004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1) </a:t>
            </a:r>
            <a:r>
              <a:rPr lang="ru-RU" sz="2000" b="1" dirty="0" err="1">
                <a:solidFill>
                  <a:prstClr val="black"/>
                </a:solidFill>
              </a:rPr>
              <a:t>Босова</a:t>
            </a:r>
            <a:r>
              <a:rPr lang="ru-RU" sz="2000" b="1" dirty="0">
                <a:solidFill>
                  <a:prstClr val="black"/>
                </a:solidFill>
              </a:rPr>
              <a:t> Л.Л., </a:t>
            </a:r>
            <a:r>
              <a:rPr lang="ru-RU" sz="2000" b="1" dirty="0" err="1">
                <a:solidFill>
                  <a:prstClr val="black"/>
                </a:solidFill>
              </a:rPr>
              <a:t>Босова</a:t>
            </a:r>
            <a:r>
              <a:rPr lang="ru-RU" sz="2000" b="1" dirty="0">
                <a:solidFill>
                  <a:prstClr val="black"/>
                </a:solidFill>
              </a:rPr>
              <a:t> А.Ю., «Информатика»,  5- 6 и 7- 9 классы </a:t>
            </a:r>
            <a:r>
              <a:rPr lang="ru-RU" sz="2000" b="1" dirty="0" smtClean="0">
                <a:solidFill>
                  <a:prstClr val="black"/>
                </a:solidFill>
              </a:rPr>
              <a:t/>
            </a:r>
            <a:br>
              <a:rPr lang="ru-RU" sz="2000" b="1" dirty="0" smtClean="0">
                <a:solidFill>
                  <a:prstClr val="black"/>
                </a:solidFill>
              </a:rPr>
            </a:br>
            <a:r>
              <a:rPr lang="ru-RU" sz="2000" b="1" dirty="0" smtClean="0">
                <a:solidFill>
                  <a:prstClr val="black"/>
                </a:solidFill>
              </a:rPr>
              <a:t>(</a:t>
            </a:r>
            <a:r>
              <a:rPr lang="ru-RU" sz="2000" b="1" dirty="0">
                <a:solidFill>
                  <a:prstClr val="black"/>
                </a:solidFill>
              </a:rPr>
              <a:t>ООО "БИНОМ. Лаборатория знаний")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05" y="1010820"/>
            <a:ext cx="1733550" cy="2786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6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751" y="1073044"/>
            <a:ext cx="864096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/>
              <a:t>Состав </a:t>
            </a:r>
            <a:r>
              <a:rPr lang="ru-RU" i="1" dirty="0"/>
              <a:t>УМК: </a:t>
            </a:r>
            <a:endParaRPr lang="ru-RU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dirty="0"/>
              <a:t>Информатика: учебник для 7 класса (ФГОС)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dirty="0"/>
              <a:t>Информатика: учебник для 8 класса (ФГОС)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dirty="0"/>
              <a:t>Информатика: учебник для 9 класса (ФГОС)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dirty="0"/>
              <a:t>Лабораторный журнал по информатике. 7 класс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dirty="0"/>
              <a:t>Лабораторный журнал по информатике. 8 класс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dirty="0"/>
              <a:t>Лабораторный журнал по информатике. 9 класс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u="sng" dirty="0" err="1">
                <a:hlinkClick r:id="rId2"/>
              </a:rPr>
              <a:t>Угринович</a:t>
            </a:r>
            <a:r>
              <a:rPr lang="ru-RU" u="sng" dirty="0">
                <a:hlinkClick r:id="rId2"/>
              </a:rPr>
              <a:t> Н. Д.</a:t>
            </a:r>
            <a:r>
              <a:rPr lang="ru-RU" dirty="0"/>
              <a:t>,  </a:t>
            </a:r>
            <a:r>
              <a:rPr lang="ru-RU" u="sng" dirty="0" err="1">
                <a:hlinkClick r:id="rId3"/>
              </a:rPr>
              <a:t>Самылкина</a:t>
            </a:r>
            <a:r>
              <a:rPr lang="ru-RU" u="sng" dirty="0">
                <a:hlinkClick r:id="rId3"/>
              </a:rPr>
              <a:t> Н. Н.</a:t>
            </a:r>
            <a:r>
              <a:rPr lang="ru-RU" dirty="0"/>
              <a:t> «Информатика. Программа для основной школы, 7–9 классы.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В учебниках параллельно рассматриваются операционная система </a:t>
            </a:r>
            <a:r>
              <a:rPr lang="en-US" dirty="0"/>
              <a:t>Windows</a:t>
            </a:r>
            <a:r>
              <a:rPr lang="ru-RU" dirty="0"/>
              <a:t> и ее приложения, а также свободно распространяемая операционная система </a:t>
            </a:r>
            <a:r>
              <a:rPr lang="en-US" dirty="0"/>
              <a:t>Linux</a:t>
            </a:r>
            <a:r>
              <a:rPr lang="ru-RU" dirty="0"/>
              <a:t> и ее приложения. Методическое пособие для учителей «Преподавание курса «Информатика» в основной школе», включает цифровые образовательные ресурсы (ЦОР) для систем </a:t>
            </a:r>
            <a:r>
              <a:rPr lang="ru-RU" dirty="0" err="1"/>
              <a:t>Windows</a:t>
            </a:r>
            <a:r>
              <a:rPr lang="ru-RU" dirty="0"/>
              <a:t> и </a:t>
            </a:r>
            <a:r>
              <a:rPr lang="ru-RU" dirty="0" err="1"/>
              <a:t>Linux</a:t>
            </a:r>
            <a:r>
              <a:rPr lang="ru-RU" dirty="0"/>
              <a:t>:  готовые компьютерные проекты, рассмотренные в учебниках, тесты, презентации и методические материалы для учителей</a:t>
            </a:r>
          </a:p>
        </p:txBody>
      </p:sp>
      <p:pic>
        <p:nvPicPr>
          <p:cNvPr id="3074" name="Picture 2" descr="&amp;Scy;&amp;acy;&amp;mcy;&amp;ycy;&amp;lcy;&amp;kcy;&amp;icy;&amp;ncy;&amp;acy; &amp;Ncy;. &amp;Ncy;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534">
            <a:off x="7557871" y="453918"/>
            <a:ext cx="952500" cy="123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Ucy;&amp;gcy;&amp;rcy;&amp;icy;&amp;ncy;&amp;ocy;&amp;vcy;&amp;icy;&amp;chcy; &amp;Ncy;. &amp;Dcy;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245">
            <a:off x="5966719" y="211554"/>
            <a:ext cx="1174584" cy="1526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5" y="332656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2. </a:t>
            </a:r>
            <a:r>
              <a:rPr lang="ru-RU" sz="2000" b="1" dirty="0" err="1">
                <a:solidFill>
                  <a:prstClr val="black"/>
                </a:solidFill>
              </a:rPr>
              <a:t>Угринович</a:t>
            </a:r>
            <a:r>
              <a:rPr lang="ru-RU" sz="2000" b="1" dirty="0">
                <a:solidFill>
                  <a:prstClr val="black"/>
                </a:solidFill>
              </a:rPr>
              <a:t> Н.Д., «Информатика», 7 - 9 класс </a:t>
            </a:r>
            <a:r>
              <a:rPr lang="ru-RU" sz="2000" b="1" dirty="0" smtClean="0">
                <a:solidFill>
                  <a:prstClr val="black"/>
                </a:solidFill>
              </a:rPr>
              <a:t/>
            </a:r>
            <a:br>
              <a:rPr lang="ru-RU" sz="2000" b="1" dirty="0" smtClean="0">
                <a:solidFill>
                  <a:prstClr val="black"/>
                </a:solidFill>
              </a:rPr>
            </a:br>
            <a:r>
              <a:rPr lang="ru-RU" sz="2000" b="1" dirty="0" smtClean="0">
                <a:solidFill>
                  <a:prstClr val="black"/>
                </a:solidFill>
              </a:rPr>
              <a:t>(</a:t>
            </a:r>
            <a:r>
              <a:rPr lang="ru-RU" sz="2000" b="1" dirty="0">
                <a:solidFill>
                  <a:prstClr val="black"/>
                </a:solidFill>
              </a:rPr>
              <a:t>ООО "БИНОМ. Лаборатория знаний")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30912"/>
            <a:ext cx="1188000" cy="1725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95" y="2119731"/>
            <a:ext cx="1188000" cy="1656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21" y="2348880"/>
            <a:ext cx="1188000" cy="170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3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52736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Состав </a:t>
            </a:r>
            <a:r>
              <a:rPr lang="ru-RU" i="1" dirty="0"/>
              <a:t>УМК: </a:t>
            </a:r>
            <a:endParaRPr lang="ru-RU" dirty="0"/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solidFill>
                  <a:srgbClr val="002060"/>
                </a:solidFill>
              </a:rPr>
              <a:t>Информатика: </a:t>
            </a:r>
            <a:r>
              <a:rPr lang="ru-RU" dirty="0">
                <a:solidFill>
                  <a:srgbClr val="002060"/>
                </a:solidFill>
                <a:hlinkClick r:id="rId2" action="ppaction://hlinkfile"/>
              </a:rPr>
              <a:t>учебник для 7 класса </a:t>
            </a:r>
            <a:r>
              <a:rPr lang="ru-RU" dirty="0">
                <a:solidFill>
                  <a:srgbClr val="002060"/>
                </a:solidFill>
              </a:rPr>
              <a:t>(ФГОС)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solidFill>
                  <a:srgbClr val="002060"/>
                </a:solidFill>
              </a:rPr>
              <a:t>Информатика: учебник для 8 класса (ФГОС)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solidFill>
                  <a:srgbClr val="002060"/>
                </a:solidFill>
              </a:rPr>
              <a:t>Информатика: </a:t>
            </a:r>
            <a:r>
              <a:rPr lang="ru-RU" dirty="0">
                <a:solidFill>
                  <a:srgbClr val="002060"/>
                </a:solidFill>
                <a:hlinkClick r:id="rId3" action="ppaction://hlinkfile"/>
              </a:rPr>
              <a:t>учебник для 9 класса </a:t>
            </a:r>
            <a:r>
              <a:rPr lang="ru-RU" dirty="0">
                <a:solidFill>
                  <a:srgbClr val="002060"/>
                </a:solidFill>
              </a:rPr>
              <a:t>(ФГОС)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solidFill>
                  <a:srgbClr val="002060"/>
                </a:solidFill>
              </a:rPr>
              <a:t>Рабочие тетради для 7-9 класса (ФГОС)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solidFill>
                  <a:srgbClr val="002060"/>
                </a:solidFill>
              </a:rPr>
              <a:t>Информатика. Задачник-практикум. ч. 1, для 8-11 класса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solidFill>
                  <a:srgbClr val="002060"/>
                </a:solidFill>
              </a:rPr>
              <a:t>Информатика. Задачник-практикум. ч. 2, для 8-11 класса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solidFill>
                  <a:srgbClr val="002060"/>
                </a:solidFill>
              </a:rPr>
              <a:t>Преподавание базового курса информатики в средней школе : методическое пособие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solidFill>
                  <a:srgbClr val="002060"/>
                </a:solidFill>
              </a:rPr>
              <a:t>Семакин И.Г. Цветкова М.С., Информатика. Программа для основной школы: 7–9 </a:t>
            </a:r>
            <a:r>
              <a:rPr lang="ru-RU" dirty="0" smtClean="0">
                <a:solidFill>
                  <a:srgbClr val="002060"/>
                </a:solidFill>
              </a:rPr>
              <a:t>классы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003" y="260648"/>
            <a:ext cx="7047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3</a:t>
            </a:r>
            <a:r>
              <a:rPr lang="ru-RU" sz="2000" b="1" dirty="0" smtClean="0">
                <a:solidFill>
                  <a:prstClr val="black"/>
                </a:solidFill>
              </a:rPr>
              <a:t>) Семакин </a:t>
            </a:r>
            <a:r>
              <a:rPr lang="ru-RU" sz="2000" b="1" dirty="0" err="1">
                <a:solidFill>
                  <a:prstClr val="black"/>
                </a:solidFill>
              </a:rPr>
              <a:t>И.Г.и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др</a:t>
            </a:r>
            <a:r>
              <a:rPr lang="ru-RU" sz="2000" b="1" dirty="0">
                <a:solidFill>
                  <a:prstClr val="black"/>
                </a:solidFill>
              </a:rPr>
              <a:t>.,«Информатика», 7 - 9 класс </a:t>
            </a:r>
            <a:r>
              <a:rPr lang="ru-RU" sz="2000" b="1" dirty="0" smtClean="0">
                <a:solidFill>
                  <a:prstClr val="black"/>
                </a:solidFill>
              </a:rPr>
              <a:t/>
            </a:r>
            <a:br>
              <a:rPr lang="ru-RU" sz="2000" b="1" dirty="0" smtClean="0">
                <a:solidFill>
                  <a:prstClr val="black"/>
                </a:solidFill>
              </a:rPr>
            </a:br>
            <a:r>
              <a:rPr lang="ru-RU" sz="2000" b="1" dirty="0" smtClean="0">
                <a:solidFill>
                  <a:prstClr val="black"/>
                </a:solidFill>
              </a:rPr>
              <a:t>(</a:t>
            </a:r>
            <a:r>
              <a:rPr lang="ru-RU" sz="2000" b="1" dirty="0">
                <a:solidFill>
                  <a:prstClr val="black"/>
                </a:solidFill>
              </a:rPr>
              <a:t>ООО "БИНОМ. Лаборатория знаний")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1620000" cy="2318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52" y="4221088"/>
            <a:ext cx="1620000" cy="2317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68" y="3789040"/>
            <a:ext cx="1620000" cy="2293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620000" cy="236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7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210" y="116632"/>
            <a:ext cx="88552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Важной составляющей данного УМК является </a:t>
            </a:r>
            <a:r>
              <a:rPr lang="ru-RU" b="1" dirty="0">
                <a:solidFill>
                  <a:srgbClr val="C00000"/>
                </a:solidFill>
              </a:rPr>
              <a:t>комплект цифровых образовательных ресурсов (ЦОР)</a:t>
            </a:r>
            <a:r>
              <a:rPr lang="ru-RU" dirty="0"/>
              <a:t>, размещенный на портале </a:t>
            </a:r>
            <a:r>
              <a:rPr lang="ru-RU" b="1" dirty="0">
                <a:solidFill>
                  <a:srgbClr val="002060"/>
                </a:solidFill>
              </a:rPr>
              <a:t>Единой коллекции ЦОР</a:t>
            </a:r>
            <a:r>
              <a:rPr lang="ru-RU" dirty="0"/>
              <a:t>. Комплект включает в себя: демонстрационные материалы по теоретическому содержанию, раздаточные материалы для домашних и практических работ, контрольные материалы (тесты, интерактивный задачник); интерактивный справочник по ИКТ; исполнителей алгоритмов, модели,  тренажеры и пр.</a:t>
            </a:r>
          </a:p>
          <a:p>
            <a:r>
              <a:rPr lang="ru-RU" dirty="0"/>
              <a:t>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839" y="1926111"/>
            <a:ext cx="6876256" cy="4267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546" y="2420888"/>
            <a:ext cx="1836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Планирование курса информатики, а также другие методические материалы размещены в авторской мастерской И.Г. Семакина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522" y="6284294"/>
            <a:ext cx="4690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 smtClean="0">
                <a:solidFill>
                  <a:prstClr val="black"/>
                </a:solidFill>
                <a:hlinkClick r:id="rId3"/>
              </a:rPr>
              <a:t>http</a:t>
            </a:r>
            <a:r>
              <a:rPr lang="ru-RU" u="sng" dirty="0">
                <a:solidFill>
                  <a:prstClr val="black"/>
                </a:solidFill>
                <a:hlinkClick r:id="rId3"/>
              </a:rPr>
              <a:t>://metodist.lbz.ru/authors/informatika/2/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9535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487" y="1556792"/>
            <a:ext cx="8748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Состав </a:t>
            </a:r>
            <a:r>
              <a:rPr lang="ru-RU" i="1" dirty="0"/>
              <a:t>УМК:</a:t>
            </a:r>
            <a:endParaRPr lang="ru-RU" dirty="0"/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solidFill>
                  <a:srgbClr val="002060"/>
                </a:solidFill>
              </a:rPr>
              <a:t>Программа </a:t>
            </a:r>
            <a:r>
              <a:rPr lang="ru-RU" b="1" dirty="0" smtClean="0">
                <a:solidFill>
                  <a:srgbClr val="002060"/>
                </a:solidFill>
                <a:hlinkClick r:id="rId2" action="ppaction://hlinkfile"/>
              </a:rPr>
              <a:t>файл</a:t>
            </a:r>
            <a:endParaRPr lang="ru-RU" b="1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solidFill>
                  <a:srgbClr val="002060"/>
                </a:solidFill>
              </a:rPr>
              <a:t>Учебники </a:t>
            </a:r>
            <a:r>
              <a:rPr lang="ru-RU" b="1" dirty="0">
                <a:solidFill>
                  <a:srgbClr val="002060"/>
                </a:solidFill>
                <a:hlinkClick r:id="rId3" action="ppaction://hlinkfile"/>
              </a:rPr>
              <a:t>8 класс </a:t>
            </a:r>
            <a:r>
              <a:rPr lang="ru-RU" b="1" dirty="0">
                <a:solidFill>
                  <a:srgbClr val="002060"/>
                </a:solidFill>
              </a:rPr>
              <a:t>и </a:t>
            </a:r>
            <a:r>
              <a:rPr lang="ru-RU" b="1" dirty="0">
                <a:solidFill>
                  <a:srgbClr val="002060"/>
                </a:solidFill>
                <a:hlinkClick r:id="rId4" action="ppaction://hlinkfile"/>
              </a:rPr>
              <a:t>9 класс </a:t>
            </a:r>
            <a:endParaRPr lang="ru-RU" b="1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solidFill>
                  <a:srgbClr val="002060"/>
                </a:solidFill>
              </a:rPr>
              <a:t>Мультимедийные приложения, поставляемые в комплекте с учебниками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solidFill>
                  <a:srgbClr val="002060"/>
                </a:solidFill>
              </a:rPr>
              <a:t>Методические пособия к учебникам 8 класса и 9 класса</a:t>
            </a:r>
          </a:p>
          <a:p>
            <a:endParaRPr lang="ru-RU" dirty="0" smtClean="0"/>
          </a:p>
          <a:p>
            <a:pPr indent="363538" algn="just"/>
            <a:r>
              <a:rPr lang="ru-RU" dirty="0" smtClean="0"/>
              <a:t>Материал </a:t>
            </a:r>
            <a:r>
              <a:rPr lang="ru-RU" dirty="0"/>
              <a:t>учебников строится по принципу «от задачи», который реализует постановку практической задачи в качестве приема создания проблемной ситуации. </a:t>
            </a:r>
            <a:endParaRPr lang="ru-RU" dirty="0" smtClean="0"/>
          </a:p>
          <a:p>
            <a:pPr indent="363538" algn="just"/>
            <a:r>
              <a:rPr lang="ru-RU" dirty="0" smtClean="0"/>
              <a:t>В </a:t>
            </a:r>
            <a:r>
              <a:rPr lang="ru-RU" dirty="0"/>
              <a:t>прилагаемых к учебникам CD-дисках размещены материалы отдельных тем курса, рабочие материалы для выполнения упражнений и задачи. </a:t>
            </a:r>
            <a:endParaRPr lang="ru-RU" dirty="0" smtClean="0"/>
          </a:p>
          <a:p>
            <a:pPr indent="363538" algn="just"/>
            <a:r>
              <a:rPr lang="ru-RU" dirty="0" smtClean="0"/>
              <a:t>Методическое </a:t>
            </a:r>
            <a:r>
              <a:rPr lang="ru-RU" dirty="0"/>
              <a:t>пособие включает тематическое планирование, комментарии к главам учебника, дополнительные задания, тесты, контрольные работы, что существенно сокращает время подготовки учителя к уроку. </a:t>
            </a:r>
            <a:endParaRPr lang="ru-RU" dirty="0" smtClean="0"/>
          </a:p>
          <a:p>
            <a:pPr indent="363538" algn="just"/>
            <a:r>
              <a:rPr lang="ru-RU" dirty="0" smtClean="0"/>
              <a:t>Программа </a:t>
            </a:r>
            <a:r>
              <a:rPr lang="ru-RU" dirty="0"/>
              <a:t>курса информатики 8–9 классов содержит общую характеристику предмета, требования к уровню подготовки учащихся, пояснительную записку, тематическое и поурочное планирования.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2842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4. </a:t>
            </a:r>
            <a:r>
              <a:rPr lang="ru-RU" sz="2000" b="1" dirty="0" smtClean="0">
                <a:solidFill>
                  <a:prstClr val="black"/>
                </a:solidFill>
              </a:rPr>
              <a:t>УМК «Информатика и ИКТ» 8 – 9 класс, Быкадоров Ю.А.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</a:rPr>
              <a:t>(</a:t>
            </a:r>
            <a:r>
              <a:rPr lang="ru-RU" sz="2000" b="1" dirty="0">
                <a:solidFill>
                  <a:prstClr val="black"/>
                </a:solidFill>
              </a:rPr>
              <a:t>ООО "Дрофа")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122" name="Picture 2" descr="http://www.drofa.ru/images/data/gallery/6646_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50929"/>
            <a:ext cx="2857500" cy="1371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9626" y="60811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6" action="ppaction://hlinkfile"/>
              </a:rPr>
              <a:t>ОТЗЫВ на учебники</a:t>
            </a:r>
            <a:endParaRPr lang="ru-RU" dirty="0" smtClean="0"/>
          </a:p>
          <a:p>
            <a:r>
              <a:rPr lang="ru-RU" dirty="0" smtClean="0">
                <a:hlinkClick r:id="rId7" action="ppaction://hlinkfile"/>
              </a:rPr>
              <a:t>Оглавление</a:t>
            </a:r>
            <a:r>
              <a:rPr lang="ru-RU" dirty="0" smtClean="0"/>
              <a:t> учебника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675" y="668597"/>
            <a:ext cx="1031996" cy="1536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60" y="697650"/>
            <a:ext cx="1007809" cy="1507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6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5513">
            <a:off x="558889" y="4017773"/>
            <a:ext cx="1674627" cy="2399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885">
            <a:off x="2013586" y="3265679"/>
            <a:ext cx="1695132" cy="2399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155" y="431840"/>
            <a:ext cx="87783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Информатика. Базовый уровень : учебник для 10 </a:t>
            </a:r>
            <a:r>
              <a:rPr lang="ru-RU" dirty="0" smtClean="0"/>
              <a:t>класса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Информатика. Базовый уровень : учебник для 11 </a:t>
            </a:r>
            <a:r>
              <a:rPr lang="ru-RU" dirty="0" smtClean="0"/>
              <a:t>класса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Информатика. Углубленный уровень : методическое пособие для 10–11 </a:t>
            </a:r>
            <a:r>
              <a:rPr lang="ru-RU" dirty="0" smtClean="0"/>
              <a:t>классов. Автор(ы</a:t>
            </a:r>
            <a:r>
              <a:rPr lang="ru-RU" dirty="0"/>
              <a:t>): </a:t>
            </a:r>
            <a:r>
              <a:rPr lang="ru-RU" dirty="0">
                <a:hlinkClick r:id="rId5"/>
              </a:rPr>
              <a:t>Семакин И. Г.</a:t>
            </a:r>
            <a:r>
              <a:rPr lang="ru-RU" dirty="0"/>
              <a:t> / </a:t>
            </a:r>
            <a:r>
              <a:rPr lang="ru-RU" dirty="0" err="1">
                <a:hlinkClick r:id="rId6"/>
              </a:rPr>
              <a:t>Хеннер</a:t>
            </a:r>
            <a:r>
              <a:rPr lang="ru-RU" dirty="0">
                <a:hlinkClick r:id="rId6"/>
              </a:rPr>
              <a:t> Е. К.</a:t>
            </a:r>
            <a:r>
              <a:rPr lang="ru-RU" dirty="0"/>
              <a:t> / </a:t>
            </a:r>
            <a:r>
              <a:rPr lang="ru-RU" dirty="0">
                <a:hlinkClick r:id="rId7"/>
              </a:rPr>
              <a:t>Шеина Т. Ю</a:t>
            </a:r>
            <a:r>
              <a:rPr lang="ru-RU" dirty="0" smtClean="0">
                <a:hlinkClick r:id="rId7"/>
              </a:rPr>
              <a:t>.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Информатика. Углубленный уровень : учебник для 10 класса : в 2 ч. Автор(ы): </a:t>
            </a:r>
            <a:r>
              <a:rPr lang="ru-RU" dirty="0">
                <a:hlinkClick r:id="rId5"/>
              </a:rPr>
              <a:t>Семакин И. Г.</a:t>
            </a:r>
            <a:r>
              <a:rPr lang="ru-RU" dirty="0"/>
              <a:t> / </a:t>
            </a:r>
            <a:r>
              <a:rPr lang="ru-RU" dirty="0">
                <a:hlinkClick r:id="rId7"/>
              </a:rPr>
              <a:t>Шеина Т. Ю.</a:t>
            </a:r>
            <a:r>
              <a:rPr lang="ru-RU" dirty="0"/>
              <a:t> / </a:t>
            </a:r>
            <a:r>
              <a:rPr lang="ru-RU" dirty="0">
                <a:hlinkClick r:id="rId8"/>
              </a:rPr>
              <a:t>Шестакова Л. В.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Информатика. Углубленный уровень : задачник-практикум для 10–11 </a:t>
            </a:r>
            <a:r>
              <a:rPr lang="ru-RU" dirty="0" smtClean="0"/>
              <a:t>классов.  </a:t>
            </a:r>
            <a:r>
              <a:rPr lang="ru-RU" dirty="0"/>
              <a:t>Автор(ы): </a:t>
            </a:r>
            <a:r>
              <a:rPr lang="ru-RU" dirty="0">
                <a:hlinkClick r:id="rId9"/>
              </a:rPr>
              <a:t>Калинин И. А.</a:t>
            </a:r>
            <a:r>
              <a:rPr lang="ru-RU" dirty="0"/>
              <a:t> / </a:t>
            </a:r>
            <a:r>
              <a:rPr lang="ru-RU" dirty="0" err="1">
                <a:hlinkClick r:id="rId10"/>
              </a:rPr>
              <a:t>Самылкина</a:t>
            </a:r>
            <a:r>
              <a:rPr lang="ru-RU" dirty="0">
                <a:hlinkClick r:id="rId10"/>
              </a:rPr>
              <a:t> Н. Н.</a:t>
            </a:r>
            <a:r>
              <a:rPr lang="ru-RU" dirty="0"/>
              <a:t> / </a:t>
            </a:r>
            <a:r>
              <a:rPr lang="ru-RU" dirty="0">
                <a:hlinkClick r:id="rId11"/>
              </a:rPr>
              <a:t>Бочаров П. В</a:t>
            </a:r>
            <a:r>
              <a:rPr lang="ru-RU" dirty="0" smtClean="0">
                <a:hlinkClick r:id="rId11"/>
              </a:rPr>
              <a:t>.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…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endParaRPr lang="en-US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9550">
            <a:off x="4417410" y="3757150"/>
            <a:ext cx="1589906" cy="2454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898">
            <a:off x="5784463" y="3030241"/>
            <a:ext cx="1603424" cy="227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537">
            <a:off x="7185386" y="3779660"/>
            <a:ext cx="1656581" cy="2409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97306" y="6396581"/>
            <a:ext cx="4607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5"/>
              </a:rPr>
              <a:t>http://www.lbz.ru/books/230/?</a:t>
            </a:r>
            <a:r>
              <a:rPr lang="en-US" dirty="0" smtClean="0">
                <a:hlinkClick r:id="rId15"/>
              </a:rPr>
              <a:t>SHOWALL_1=1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98799" y="17040"/>
            <a:ext cx="4342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Palatino Linotype" pitchFamily="18" charset="0"/>
              </a:rPr>
              <a:t>Старшая школа. ФГОС</a:t>
            </a:r>
          </a:p>
        </p:txBody>
      </p:sp>
    </p:spTree>
    <p:extLst>
      <p:ext uri="{BB962C8B-B14F-4D97-AF65-F5344CB8AC3E}">
        <p14:creationId xmlns:p14="http://schemas.microsoft.com/office/powerpoint/2010/main" val="63078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Palatino Linotype" pitchFamily="18" charset="0"/>
              </a:rPr>
              <a:t>Организация внеурочной деятельности </a:t>
            </a:r>
            <a:r>
              <a:rPr lang="ru-RU" sz="2800" b="1" dirty="0" smtClean="0">
                <a:solidFill>
                  <a:srgbClr val="C00000"/>
                </a:solidFill>
                <a:latin typeface="Palatino Linotype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Palatino Linotype" pitchFamily="18" charset="0"/>
              </a:rPr>
              <a:t>по </a:t>
            </a:r>
            <a:r>
              <a:rPr lang="ru-RU" sz="2800" b="1" dirty="0">
                <a:solidFill>
                  <a:srgbClr val="C00000"/>
                </a:solidFill>
                <a:latin typeface="Palatino Linotype" pitchFamily="18" charset="0"/>
              </a:rPr>
              <a:t>информатике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39031"/>
            <a:ext cx="806489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/>
              <a:t>В соответствии с п.14 ФГОС ООО внеурочная деятельность является обязательным компонентом содержания основной образовательной программы основного общего образования.</a:t>
            </a:r>
          </a:p>
          <a:p>
            <a:pPr indent="444500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70C0"/>
                </a:solidFill>
              </a:rPr>
              <a:t>Для организации внеурочной деятельности школьников по информатике в 5-6 классах, учитель должен разработать программу внеурочной деятельности, ориентируясь на запросы и потребности учащихся.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25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3048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27511" y="4324226"/>
            <a:ext cx="56649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4500" algn="r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prstClr val="black"/>
                </a:solidFill>
              </a:rPr>
              <a:t>Рабочие программы внеурочной деятельности могут разрабатываться педагогами самостоятельно или на основе переработки ими образцов программ, рекомендованных Министерством образования и науки.</a:t>
            </a:r>
          </a:p>
        </p:txBody>
      </p:sp>
    </p:spTree>
    <p:extLst>
      <p:ext uri="{BB962C8B-B14F-4D97-AF65-F5344CB8AC3E}">
        <p14:creationId xmlns:p14="http://schemas.microsoft.com/office/powerpoint/2010/main" val="31760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Palatino Linotype" pitchFamily="18" charset="0"/>
              </a:rPr>
              <a:t>Для разработки программ и организации внеурочной деятельности </a:t>
            </a:r>
            <a:r>
              <a:rPr lang="ru-RU" sz="2800" b="1" dirty="0" smtClean="0">
                <a:solidFill>
                  <a:srgbClr val="C00000"/>
                </a:solidFill>
                <a:latin typeface="Palatino Linotype" pitchFamily="18" charset="0"/>
              </a:rPr>
              <a:t>рекомендовано использовать следующие издания:</a:t>
            </a:r>
            <a:endParaRPr lang="ru-RU" sz="28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770" y="177281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"/>
            </a:pPr>
            <a:r>
              <a:rPr lang="ru-RU" sz="2000" dirty="0" smtClean="0"/>
              <a:t> Цветкова </a:t>
            </a:r>
            <a:r>
              <a:rPr lang="ru-RU" sz="2000" dirty="0"/>
              <a:t>М.С., Богомолова О.Б. Информатика. Математика. Программы внеурочной деятельности для начальной и основной школы: 3–6 классы. М.: Бином. Лаборатория знаний. (Серия: Программы и планирование), 2013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8" name="Picture 4" descr="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73" y="3212976"/>
            <a:ext cx="4314825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439165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"/>
            </a:pPr>
            <a:r>
              <a:rPr lang="ru-RU" sz="2000" dirty="0">
                <a:solidFill>
                  <a:prstClr val="black"/>
                </a:solidFill>
              </a:rPr>
              <a:t> Цветкова М.С., Богомолова О.Б., </a:t>
            </a:r>
            <a:r>
              <a:rPr lang="ru-RU" sz="2000" dirty="0" err="1">
                <a:solidFill>
                  <a:prstClr val="black"/>
                </a:solidFill>
              </a:rPr>
              <a:t>Самылкина</a:t>
            </a:r>
            <a:r>
              <a:rPr lang="ru-RU" sz="2000" dirty="0">
                <a:solidFill>
                  <a:prstClr val="black"/>
                </a:solidFill>
              </a:rPr>
              <a:t> Н.Н. Информатика. Математика. Программы внеурочной деятельности для основной школы: 7–9 классы. – М.: Бином. Лаборатория знаний. (Серия: Программы и планирование). - 2013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3341" y="692696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"/>
            </a:pPr>
            <a:r>
              <a:rPr lang="ru-RU" sz="2000" dirty="0" err="1" smtClean="0"/>
              <a:t>Босова</a:t>
            </a:r>
            <a:r>
              <a:rPr lang="ru-RU" sz="2000" dirty="0" smtClean="0"/>
              <a:t> </a:t>
            </a:r>
            <a:r>
              <a:rPr lang="ru-RU" sz="2000" dirty="0"/>
              <a:t>Л. Л., </a:t>
            </a:r>
            <a:r>
              <a:rPr lang="ru-RU" sz="2000" dirty="0" err="1"/>
              <a:t>Босова</a:t>
            </a:r>
            <a:r>
              <a:rPr lang="ru-RU" sz="2000" dirty="0"/>
              <a:t> А. Ю., Коломенская Ю. Г. «Занимательные задачи по информатике»  для 5–6 </a:t>
            </a:r>
            <a:r>
              <a:rPr lang="ru-RU" sz="2000" dirty="0" smtClean="0"/>
              <a:t>классов (</a:t>
            </a:r>
            <a:r>
              <a:rPr lang="ru-RU" sz="2000" dirty="0" smtClean="0">
                <a:hlinkClick r:id="rId2" action="ppaction://hlinkfile"/>
              </a:rPr>
              <a:t>ссылка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2580"/>
            <a:ext cx="2653436" cy="4197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&amp;Tcy;&amp;vcy;&amp;ocy;&amp;rcy;&amp;chcy;&amp;iecy;&amp;scy;&amp;kcy;&amp;icy;&amp;iecy; &amp;zcy;&amp;acy;&amp;dcy;&amp;acy;&amp;ncy;&amp;icy;&amp;yacy; &amp;vcy; &amp;scy;&amp;rcy;&amp;iecy;&amp;dcy;&amp;iecy; Scratch : &amp;rcy;&amp;acy;&amp;bcy;&amp;ocy;&amp;chcy;&amp;acy;&amp;yacy; &amp;tcy;&amp;iecy;&amp;tcy;&amp;rcy;&amp;acy;&amp;dcy;&amp;softcy; 5-6 &amp;kcy;&amp;lcy;.                 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2311400" cy="3335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4872437"/>
            <a:ext cx="41241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"/>
            </a:pPr>
            <a:r>
              <a:rPr lang="ru-RU" sz="2000" dirty="0" smtClean="0"/>
              <a:t> </a:t>
            </a:r>
            <a:r>
              <a:rPr lang="ru-RU" sz="2000" dirty="0" err="1" smtClean="0"/>
              <a:t>Пашковская</a:t>
            </a:r>
            <a:r>
              <a:rPr lang="ru-RU" sz="2000" dirty="0" smtClean="0"/>
              <a:t> </a:t>
            </a:r>
            <a:r>
              <a:rPr lang="ru-RU" sz="2000" dirty="0"/>
              <a:t>Ю.В. : Рабочая тетрадь «Программирование в среде </a:t>
            </a:r>
            <a:r>
              <a:rPr lang="ru-RU" sz="2000" dirty="0" err="1"/>
              <a:t>Скретч</a:t>
            </a:r>
            <a:r>
              <a:rPr lang="ru-RU" sz="2000" dirty="0"/>
              <a:t>» 5-6 классы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itchFamily="2" charset="2"/>
              <a:buChar char=""/>
            </a:pPr>
            <a:r>
              <a:rPr lang="ru-RU" sz="2000" dirty="0" smtClean="0">
                <a:hlinkClick r:id="rId5" action="ppaction://hlinkfile"/>
              </a:rPr>
              <a:t>Фрагмент тетради</a:t>
            </a:r>
            <a:endParaRPr lang="ru-RU" sz="2000" dirty="0" smtClean="0"/>
          </a:p>
        </p:txBody>
      </p:sp>
      <p:pic>
        <p:nvPicPr>
          <p:cNvPr id="7" name="Picture 2" descr="&amp;Ecy;&amp;lcy;&amp;iecy;&amp;kcy;&amp;tcy;&amp;rcy;&amp;ocy;&amp;ncy;&amp;ncy;&amp;ocy;&amp;iecy; &amp;pcy;&amp;rcy;&amp;icy;&amp;lcy;&amp;ocy;&amp;zhcy;&amp;iecy;&amp;ncy;&amp;icy;&amp;iecy; &amp;kcy; &amp;rcy;&amp;acy;&amp;bcy;&amp;ocy;&amp;chcy;&amp;iecy;&amp;jcy; &amp;tcy;&amp;iecy;&amp;tcy;&amp;rcy;&amp;acy;&amp;dcy;&amp;icy; &amp;Pcy;&amp;rcy;&amp;ocy;&amp;gcy;&amp;rcy;&amp;acy;&amp;mcy;&amp;mcy;&amp;icy;&amp;rcy;&amp;ocy;&amp;vcy;&amp;acy;&amp;ncy;&amp;icy;&amp;iecy; &amp;vcy; &amp;scy;&amp;rcy;&amp;iecy;&amp;dcy;&amp;iecy; «&amp;Scy;&amp;kcy;&amp;rcy;&amp;iecy;&amp;tcy;&amp;chcy;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68" y="4962656"/>
            <a:ext cx="1428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Ecy;&amp;lcy;&amp;iecy;&amp;kcy;&amp;tcy;&amp;rcy;&amp;ocy;&amp;ncy;&amp;ncy;&amp;ocy;&amp;iecy; &amp;pcy;&amp;rcy;&amp;icy;&amp;lcy;&amp;ocy;&amp;zhcy;&amp;iecy;&amp;ncy;&amp;icy;&amp;iecy; &amp;kcy; &amp;rcy;&amp;acy;&amp;bcy;&amp;ocy;&amp;chcy;&amp;iecy;&amp;jcy; &amp;tcy;&amp;iecy;&amp;tcy;&amp;rcy;&amp;acy;&amp;dcy;&amp;icy; &amp;Pcy;&amp;rcy;&amp;ocy;&amp;gcy;&amp;rcy;&amp;acy;&amp;mcy;&amp;mcy;&amp;icy;&amp;rcy;&amp;ocy;&amp;vcy;&amp;acy;&amp;ncy;&amp;icy;&amp;iecy; &amp;vcy; &amp;scy;&amp;rcy;&amp;iecy;&amp;dcy;&amp;iecy; «&amp;Scy;&amp;kcy;&amp;rcy;&amp;iecy;&amp;tcy;&amp;chcy;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3" y="260648"/>
            <a:ext cx="1428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nachalka.com/sites/default/userpic/scratch/b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2" y="2204864"/>
            <a:ext cx="47625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260648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</a:rPr>
              <a:t>Среда </a:t>
            </a:r>
            <a:r>
              <a:rPr lang="ru-RU" sz="2000" dirty="0">
                <a:solidFill>
                  <a:prstClr val="black"/>
                </a:solidFill>
              </a:rPr>
              <a:t>программирования «</a:t>
            </a:r>
            <a:r>
              <a:rPr lang="ru-RU" sz="2000" dirty="0" err="1">
                <a:solidFill>
                  <a:prstClr val="black"/>
                </a:solidFill>
              </a:rPr>
              <a:t>Скретч</a:t>
            </a:r>
            <a:r>
              <a:rPr lang="ru-RU" sz="2000" dirty="0">
                <a:solidFill>
                  <a:prstClr val="black"/>
                </a:solidFill>
              </a:rPr>
              <a:t>» распространяется свободно. 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Ее </a:t>
            </a:r>
            <a:r>
              <a:rPr lang="ru-RU" sz="2000" dirty="0">
                <a:solidFill>
                  <a:prstClr val="black"/>
                </a:solidFill>
              </a:rPr>
              <a:t>можно скачать с сайта: </a:t>
            </a:r>
            <a:r>
              <a:rPr lang="ru-RU" sz="2000" dirty="0">
                <a:solidFill>
                  <a:prstClr val="black"/>
                </a:solidFill>
                <a:hlinkClick r:id="rId4"/>
              </a:rPr>
              <a:t>http://scratch.mit.edu/download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hlinkClick r:id="rId5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www.nachalka.com/book/export/html/1398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&amp;"/>
            </a:pPr>
            <a:r>
              <a:rPr lang="ru-RU" sz="2000" b="1" dirty="0">
                <a:solidFill>
                  <a:prstClr val="black"/>
                </a:solidFill>
              </a:rPr>
              <a:t>Файл</a:t>
            </a:r>
            <a:r>
              <a:rPr lang="ru-RU" sz="2000" b="1" dirty="0" smtClean="0">
                <a:solidFill>
                  <a:prstClr val="black"/>
                </a:solidFill>
              </a:rPr>
              <a:t>: </a:t>
            </a:r>
            <a:r>
              <a:rPr lang="ru-RU" sz="2000" dirty="0" smtClean="0">
                <a:solidFill>
                  <a:prstClr val="black"/>
                </a:solidFill>
                <a:hlinkClick r:id="rId6" action="ppaction://hlinkfile"/>
              </a:rPr>
              <a:t>Ссылка на программу</a:t>
            </a:r>
            <a:endParaRPr lang="ru-RU" sz="2000" dirty="0" smtClean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73252" y="1782989"/>
            <a:ext cx="38884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&amp;"/>
            </a:pPr>
            <a:r>
              <a:rPr lang="ru-RU" sz="2000" b="1" dirty="0">
                <a:solidFill>
                  <a:prstClr val="black"/>
                </a:solidFill>
              </a:rPr>
              <a:t>Электронное приложение к рабочей тетради Программирование в среде «</a:t>
            </a:r>
            <a:r>
              <a:rPr lang="ru-RU" sz="2000" b="1" dirty="0" err="1">
                <a:solidFill>
                  <a:prstClr val="black"/>
                </a:solidFill>
              </a:rPr>
              <a:t>Скретч</a:t>
            </a:r>
            <a:r>
              <a:rPr lang="ru-RU" sz="2000" b="1" dirty="0" smtClean="0">
                <a:solidFill>
                  <a:prstClr val="black"/>
                </a:solidFill>
              </a:rPr>
              <a:t>». </a:t>
            </a:r>
            <a:r>
              <a:rPr lang="ru-RU" sz="2000" dirty="0" smtClean="0">
                <a:solidFill>
                  <a:prstClr val="black"/>
                </a:solidFill>
              </a:rPr>
              <a:t>Проекты </a:t>
            </a:r>
            <a:r>
              <a:rPr lang="ru-RU" sz="2000" dirty="0">
                <a:solidFill>
                  <a:prstClr val="black"/>
                </a:solidFill>
              </a:rPr>
              <a:t>электронного приложения к рабочей тетради вне среды «</a:t>
            </a:r>
            <a:r>
              <a:rPr lang="ru-RU" sz="2000" dirty="0" err="1">
                <a:solidFill>
                  <a:prstClr val="black"/>
                </a:solidFill>
              </a:rPr>
              <a:t>Скретч</a:t>
            </a:r>
            <a:r>
              <a:rPr lang="ru-RU" sz="2000" dirty="0">
                <a:solidFill>
                  <a:prstClr val="black"/>
                </a:solidFill>
              </a:rPr>
              <a:t>» не запускаются. </a:t>
            </a:r>
            <a:r>
              <a:rPr lang="ru-RU" sz="2000" b="1" dirty="0">
                <a:solidFill>
                  <a:prstClr val="black"/>
                </a:solidFill>
              </a:rPr>
              <a:t>Файл:</a:t>
            </a:r>
            <a:r>
              <a:rPr lang="ru-RU" sz="2000" dirty="0">
                <a:solidFill>
                  <a:prstClr val="black"/>
                </a:solidFill>
              </a:rPr>
              <a:t>  </a:t>
            </a:r>
            <a:r>
              <a:rPr lang="ru-RU" sz="2000" dirty="0">
                <a:solidFill>
                  <a:prstClr val="black"/>
                </a:solidFill>
                <a:hlinkClick r:id="rId7" action="ppaction://hlinkfile"/>
              </a:rPr>
              <a:t>Ссылка на архив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В </a:t>
            </a:r>
            <a:r>
              <a:rPr lang="ru-RU" sz="2000" dirty="0" err="1">
                <a:solidFill>
                  <a:prstClr val="black"/>
                </a:solidFill>
              </a:rPr>
              <a:t>zip</a:t>
            </a:r>
            <a:r>
              <a:rPr lang="ru-RU" sz="2000" dirty="0">
                <a:solidFill>
                  <a:prstClr val="black"/>
                </a:solidFill>
              </a:rPr>
              <a:t>-архиве находятся 2 </a:t>
            </a:r>
            <a:r>
              <a:rPr lang="ru-RU" sz="2000" dirty="0" err="1">
                <a:solidFill>
                  <a:prstClr val="black"/>
                </a:solidFill>
              </a:rPr>
              <a:t>doc</a:t>
            </a:r>
            <a:r>
              <a:rPr lang="ru-RU" sz="2000" dirty="0">
                <a:solidFill>
                  <a:prstClr val="black"/>
                </a:solidFill>
              </a:rPr>
              <a:t>-файла: "Поминутный план урока" и "Рекомендуемое поурочное планирование по курсу «Творческие задания в среде программирования </a:t>
            </a:r>
            <a:r>
              <a:rPr lang="ru-RU" sz="2000" dirty="0" err="1">
                <a:solidFill>
                  <a:prstClr val="black"/>
                </a:solidFill>
              </a:rPr>
              <a:t>Скретч</a:t>
            </a:r>
            <a:r>
              <a:rPr lang="ru-RU" sz="2000" dirty="0">
                <a:solidFill>
                  <a:prstClr val="black"/>
                </a:solidFill>
              </a:rPr>
              <a:t>» 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(</a:t>
            </a:r>
            <a:r>
              <a:rPr lang="ru-RU" sz="2000" dirty="0">
                <a:solidFill>
                  <a:prstClr val="black"/>
                </a:solidFill>
              </a:rPr>
              <a:t>34 уч. часа</a:t>
            </a:r>
            <a:r>
              <a:rPr lang="ru-RU" sz="2000" dirty="0" smtClean="0">
                <a:solidFill>
                  <a:prstClr val="black"/>
                </a:solidFill>
              </a:rPr>
              <a:t>)"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69967" y="6896"/>
            <a:ext cx="8229600" cy="86360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Электронное правительство</a:t>
            </a:r>
            <a:r>
              <a:rPr lang="en-US" sz="2800" b="1" dirty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РФ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29707"/>
            <a:ext cx="33635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dirty="0">
                <a:ea typeface="Tahoma" pitchFamily="34" charset="0"/>
                <a:cs typeface="Tahoma" pitchFamily="34" charset="0"/>
              </a:rPr>
              <a:t>В Российской Федерации утверждена и реализуется Государственная программа «Информационное общество (2011-2020 годы)»</a:t>
            </a:r>
          </a:p>
          <a:p>
            <a:pPr indent="363538" algn="just"/>
            <a:r>
              <a:rPr lang="ru-RU" sz="2000" dirty="0">
                <a:ea typeface="Tahoma" pitchFamily="34" charset="0"/>
                <a:cs typeface="Tahoma" pitchFamily="34" charset="0"/>
              </a:rPr>
              <a:t>Для реализации данной программы было создано Электронное правительство на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сайте</a:t>
            </a:r>
          </a:p>
          <a:p>
            <a:pPr indent="363538" algn="just"/>
            <a:r>
              <a:rPr lang="ru-RU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u="sng" dirty="0">
                <a:ea typeface="Tahoma" pitchFamily="34" charset="0"/>
                <a:cs typeface="Tahoma" pitchFamily="34" charset="0"/>
                <a:hlinkClick r:id="rId2"/>
              </a:rPr>
              <a:t>http://www.gosuslugi.ru/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79" y="1100989"/>
            <a:ext cx="5081741" cy="3027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9967" y="4725144"/>
            <a:ext cx="79592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/>
            <a:r>
              <a:rPr lang="ru-RU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В разделе Нормативно-правовые и методические материалы опубликованы:</a:t>
            </a:r>
          </a:p>
          <a:p>
            <a:pPr lvl="0" indent="363538"/>
            <a:r>
              <a:rPr lang="ru-RU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- Федеральные законы</a:t>
            </a:r>
          </a:p>
          <a:p>
            <a:pPr lvl="0" indent="363538"/>
            <a:r>
              <a:rPr lang="ru-RU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- Постановления правительства РФ</a:t>
            </a:r>
          </a:p>
          <a:p>
            <a:pPr lvl="0" indent="363538"/>
            <a:r>
              <a:rPr lang="ru-RU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- Распоряжения правительства РФ</a:t>
            </a:r>
          </a:p>
        </p:txBody>
      </p:sp>
    </p:spTree>
    <p:extLst>
      <p:ext uri="{BB962C8B-B14F-4D97-AF65-F5344CB8AC3E}">
        <p14:creationId xmlns:p14="http://schemas.microsoft.com/office/powerpoint/2010/main" val="22907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&amp;"/>
            </a:pPr>
            <a:r>
              <a:rPr lang="ru-RU" sz="2000" dirty="0">
                <a:solidFill>
                  <a:prstClr val="black"/>
                </a:solidFill>
              </a:rPr>
              <a:t>Копосов Д.Г. «Первый шаг в робототехнику»: практикум для 5–6 классов </a:t>
            </a:r>
          </a:p>
          <a:p>
            <a:pPr marL="342900" lvl="0" indent="-342900">
              <a:buFont typeface="Wingdings" pitchFamily="2" charset="2"/>
              <a:buChar char="&amp;"/>
            </a:pPr>
            <a:r>
              <a:rPr lang="ru-RU" sz="2000" dirty="0">
                <a:solidFill>
                  <a:prstClr val="black"/>
                </a:solidFill>
              </a:rPr>
              <a:t>Копосов Д.Г. «Первый шаг в робототехнику»: рабочие тетради для 5–6 классов  и др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buFont typeface="Wingdings" pitchFamily="2" charset="2"/>
              <a:buChar char="&amp;"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itchFamily="2" charset="2"/>
              <a:buChar char="&amp;"/>
            </a:pPr>
            <a:r>
              <a:rPr lang="ru-RU" sz="2000" dirty="0" smtClean="0">
                <a:solidFill>
                  <a:prstClr val="black"/>
                </a:solidFill>
                <a:hlinkClick r:id="rId2" action="ppaction://hlinkfile"/>
              </a:rPr>
              <a:t>Фрагмент книги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itchFamily="2" charset="2"/>
              <a:buChar char="&amp;"/>
            </a:pPr>
            <a:r>
              <a:rPr lang="ru-RU" sz="2000" dirty="0" smtClean="0">
                <a:solidFill>
                  <a:prstClr val="black"/>
                </a:solidFill>
                <a:hlinkClick r:id="rId3" action="ppaction://hlinkfile"/>
              </a:rPr>
              <a:t>Фрагмент тетради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050" name="Picture 2" descr="&amp;Pcy;&amp;iecy;&amp;rcy;&amp;vcy;&amp;ycy;&amp;jcy; &amp;shcy;&amp;acy;&amp;gcy; &amp;vcy; &amp;rcy;&amp;ocy;&amp;bcy;&amp;ocy;&amp;tcy;&amp;ocy;&amp;tcy;&amp;iecy;&amp;khcy;&amp;ncy;&amp;icy;&amp;kcy;&amp;ucy; : &amp;pcy;&amp;rcy;&amp;acy;&amp;kcy;&amp;tcy;&amp;icy;&amp;kcy;&amp;ucy;&amp;mcy; &amp;dcy;&amp;lcy;&amp;yacy; 5–6 &amp;kcy;&amp;lcy;&amp;acy;&amp;scy;c&amp;ocy;&amp;v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314575" cy="3333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Pcy;&amp;iecy;&amp;rcy;&amp;vcy;&amp;ycy;&amp;jcy; &amp;shcy;&amp;acy;&amp;gcy; &amp;vcy; &amp;rcy;&amp;ocy;&amp;bcy;&amp;ocy;&amp;tcy;&amp;ocy;&amp;tcy;&amp;iecy;&amp;khcy;&amp;ncy;&amp;icy;&amp;kcy;&amp;ucy; : &amp;rcy;&amp;acy;&amp;bcy;&amp;ocy;&amp;chcy;&amp;acy;&amp;yacy; &amp;tcy;&amp;iecy;&amp;tcy;&amp;rcy;&amp;acy;&amp;dcy;&amp;softcy; &amp;dcy;&amp;lcy;&amp;yacy; 5–6 &amp;kcy;&amp;lcy;&amp;acy;&amp;scy;&amp;scy;&amp;ocy;&amp;v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2381250" cy="3067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2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dirty="0"/>
              <a:t>Для обеспечения нового качества образования и повышения его эффективности в условиях введения ФГОС ООО  учитель информатики имеет возможность использовать в учебном процессе кроме специально разработанных электронных приложений, входящих в состав УМК по информатике, электронные образовательные ресурсы (ЭОР), размещенные на федеральных порталах, – информационные источники и инструменты, специально разработанные для поддержки учебного процесса по информатике и ИКТ и снабженные методическими рекомендациями, в которых отражены цели их использования и решаемые дидактические задачи: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Федеральный </a:t>
            </a:r>
            <a:r>
              <a:rPr lang="ru-RU" b="1" dirty="0">
                <a:solidFill>
                  <a:srgbClr val="C00000"/>
                </a:solidFill>
              </a:rPr>
              <a:t>центр информационно – образовательных ресурсов (ФЦИОР</a:t>
            </a:r>
            <a:r>
              <a:rPr lang="ru-RU" dirty="0"/>
              <a:t>): </a:t>
            </a:r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fcior.edu.ru</a:t>
            </a:r>
            <a:r>
              <a:rPr lang="ru-RU" dirty="0" smtClean="0"/>
              <a:t> </a:t>
            </a: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Единая </a:t>
            </a:r>
            <a:r>
              <a:rPr lang="ru-RU" b="1" dirty="0">
                <a:solidFill>
                  <a:srgbClr val="C00000"/>
                </a:solidFill>
              </a:rPr>
              <a:t>коллекция цифровых образовательных ресурсов (ЕК):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hlinkClick r:id="rId3"/>
              </a:rPr>
              <a:t>http</a:t>
            </a:r>
            <a:r>
              <a:rPr lang="ru-RU" dirty="0">
                <a:hlinkClick r:id="rId3"/>
              </a:rPr>
              <a:t>://</a:t>
            </a:r>
            <a:r>
              <a:rPr lang="ru-RU" dirty="0" smtClean="0">
                <a:hlinkClick r:id="rId3"/>
              </a:rPr>
              <a:t>school-collection.edu.ru</a:t>
            </a:r>
            <a:r>
              <a:rPr lang="ru-RU" dirty="0" smtClean="0"/>
              <a:t> </a:t>
            </a:r>
            <a:endParaRPr lang="ru-RU" dirty="0"/>
          </a:p>
          <a:p>
            <a:pPr indent="538163" algn="just"/>
            <a:r>
              <a:rPr lang="ru-RU" dirty="0"/>
              <a:t>Для самостоятельного или дистанционного обучения учащихся с использованием </a:t>
            </a:r>
            <a:r>
              <a:rPr lang="ru-RU" dirty="0" smtClean="0"/>
              <a:t>интернет - </a:t>
            </a:r>
            <a:r>
              <a:rPr lang="ru-RU" dirty="0"/>
              <a:t>технологий возможно </a:t>
            </a:r>
            <a:r>
              <a:rPr lang="ru-RU" b="1" dirty="0">
                <a:solidFill>
                  <a:srgbClr val="C00000"/>
                </a:solidFill>
              </a:rPr>
              <a:t>использование сетевых компьютерных практикумов </a:t>
            </a:r>
            <a:r>
              <a:rPr lang="ru-RU" dirty="0"/>
              <a:t>(</a:t>
            </a:r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webpractice.cm.ru</a:t>
            </a:r>
            <a:r>
              <a:rPr lang="ru-RU" dirty="0" smtClean="0"/>
              <a:t> ) </a:t>
            </a:r>
            <a:r>
              <a:rPr lang="ru-RU" dirty="0"/>
              <a:t>(общедоступный ресурс, разработчик – Компания «Кирилл и Мефодий» по заказу Министерства образования и науки РФ).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8"/>
          <a:stretch/>
        </p:blipFill>
        <p:spPr bwMode="auto">
          <a:xfrm>
            <a:off x="161292" y="4539562"/>
            <a:ext cx="4968552" cy="1841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69214"/>
            <a:ext cx="4006044" cy="1944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49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0" y="5517232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Федеральный закон </a:t>
            </a:r>
            <a:br>
              <a:rPr lang="ru-RU" sz="2800" b="1" dirty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"О защите детей от информации, причиняющей вред их здоровью и развитию"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05780" y="1484784"/>
            <a:ext cx="707453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С</a:t>
            </a:r>
            <a:r>
              <a:rPr lang="ru-RU" sz="2000" dirty="0" smtClean="0"/>
              <a:t>одержит </a:t>
            </a:r>
            <a:r>
              <a:rPr lang="ru-RU" sz="2000" dirty="0"/>
              <a:t>23 статьи в 7 главах.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Глава </a:t>
            </a:r>
            <a:r>
              <a:rPr lang="ru-RU" sz="2000" b="1" dirty="0">
                <a:solidFill>
                  <a:srgbClr val="C00000"/>
                </a:solidFill>
              </a:rPr>
              <a:t>2. </a:t>
            </a:r>
            <a:r>
              <a:rPr lang="ru-RU" sz="2000" dirty="0"/>
              <a:t>Классификация информационной продукции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Глава 3. </a:t>
            </a:r>
            <a:r>
              <a:rPr lang="ru-RU" sz="2000" dirty="0"/>
              <a:t>Требования к обороту информационной продукции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Глава 4. </a:t>
            </a:r>
            <a:r>
              <a:rPr lang="ru-RU" sz="2000" dirty="0"/>
              <a:t>Экспертиза информационной продукции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Глава 5. </a:t>
            </a:r>
            <a:r>
              <a:rPr lang="ru-RU" sz="2000" dirty="0"/>
              <a:t>Государственный надзор и общественный контроль за соблюдением законодательства Российской Федерации о защите детей от информации, причиняющей вред их здоровью и (или) развитию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Глава 6. </a:t>
            </a:r>
            <a:r>
              <a:rPr lang="ru-RU" sz="2000" dirty="0"/>
              <a:t>Ответственность за правонарушения в сфере защиты детей от информации, причиняющей вред их здоровью и (или) </a:t>
            </a:r>
            <a:r>
              <a:rPr lang="ru-RU" sz="2000" dirty="0" smtClean="0"/>
              <a:t>развитию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>
                <a:hlinkClick r:id="rId2" action="ppaction://hlinkfile"/>
              </a:rPr>
              <a:t>Закон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96752"/>
            <a:ext cx="1620000" cy="2540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3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8673" y="260648"/>
            <a:ext cx="8983161" cy="141763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Федеральный закон </a:t>
            </a:r>
            <a:br>
              <a:rPr lang="ru-RU" sz="2800" b="1" dirty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«Об </a:t>
            </a:r>
            <a:r>
              <a:rPr lang="ru-RU" sz="2800" b="1" dirty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информации, информационных технологиях и о защите </a:t>
            </a:r>
            <a:r>
              <a:rPr lang="ru-RU" sz="2800" b="1" dirty="0" smtClean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информации»</a:t>
            </a:r>
            <a:endParaRPr lang="ru-RU" sz="2800" b="1" dirty="0">
              <a:solidFill>
                <a:srgbClr val="C00000"/>
              </a:solidFill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733256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hlinkClick r:id="rId2" action="ppaction://hlinkfile"/>
              </a:rPr>
              <a:t>Закон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30" y="4399369"/>
            <a:ext cx="1649735" cy="2294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44824"/>
            <a:ext cx="40055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1) информация 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2) информационные технологии 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3) информационная система 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4) информационно-телекоммуникационная сеть 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5) обладатель информации 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6) доступ к информации 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7) конфиденциальность информации 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8) предоставление информации 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9) распространение информации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10) электронное сообщение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0199" y="1844824"/>
            <a:ext cx="47519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11) документированная информация 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11.1) электронный документ 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12) оператор информационной системы 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13) сайт в сети "Интернет" 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14) страница сайта в сети "Интернет"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15) доменное имя 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16) сетевой адрес 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17) владелец сайта в сети "Интернет"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4307037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18) провайдер хостинга 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19) единая система идентификации и аутентификации 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0456" y="0"/>
            <a:ext cx="8229600" cy="836613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Роскомнадзор</a:t>
            </a:r>
            <a:endParaRPr lang="ru-RU" sz="3200" b="1" dirty="0">
              <a:solidFill>
                <a:srgbClr val="C00000"/>
              </a:solidFill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835706"/>
            <a:ext cx="8856984" cy="3124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cap="all" dirty="0" smtClean="0"/>
              <a:t>ФЕДЕРАЛЬНАЯ </a:t>
            </a:r>
            <a:r>
              <a:rPr lang="ru-RU" sz="2000" cap="all" dirty="0"/>
              <a:t>СЛУЖБА ПО НАДЗОРУ В СФЕРЕ СВЯЗИ, ИНФОРМАЦИОННЫХ ТЕХНОЛОГИЙ И МАССОВЫХ КОММУНИКАЦИЙ</a:t>
            </a:r>
            <a:r>
              <a:rPr lang="ru-RU" sz="2000" dirty="0"/>
              <a:t>, которая  на сайте </a:t>
            </a:r>
            <a:r>
              <a:rPr lang="ru-RU" sz="2000" b="1" u="sng" dirty="0">
                <a:hlinkClick r:id="rId2"/>
              </a:rPr>
              <a:t>http://rkn.gov.ru/</a:t>
            </a:r>
            <a:r>
              <a:rPr lang="ru-RU" sz="2000" b="1" u="sng" dirty="0"/>
              <a:t> </a:t>
            </a:r>
            <a:r>
              <a:rPr lang="ru-RU" sz="2000" dirty="0"/>
              <a:t>публикует </a:t>
            </a:r>
            <a:r>
              <a:rPr lang="ru-RU" sz="2000" b="1" dirty="0"/>
              <a:t>ЕДИНЫЙ РЕЕСТР</a:t>
            </a:r>
            <a:r>
              <a:rPr lang="ru-RU" sz="2000" dirty="0"/>
              <a:t> доменных имен, указателей страниц сайтов в сети «Интернет» и сетевых адресов, позволяющих идентифицировать сайты в сети «Интернет», содержащие информацию, распространение которой в Российской Федерации </a:t>
            </a:r>
            <a:r>
              <a:rPr lang="ru-RU" sz="2000" dirty="0" smtClean="0"/>
              <a:t>запрещено - </a:t>
            </a:r>
            <a:r>
              <a:rPr lang="ru-RU" sz="2000" b="1" u="sng" dirty="0" smtClean="0">
                <a:hlinkClick r:id="rId3"/>
              </a:rPr>
              <a:t>http</a:t>
            </a:r>
            <a:r>
              <a:rPr lang="ru-RU" sz="2000" b="1" u="sng" dirty="0">
                <a:hlinkClick r:id="rId3"/>
              </a:rPr>
              <a:t>://eais.rkn.gov.ru/</a:t>
            </a:r>
            <a:endParaRPr lang="ru-RU" sz="2000" b="1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6228184" cy="2750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40" y="3881701"/>
            <a:ext cx="7225060" cy="2809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7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Palatino Linotype" pitchFamily="18" charset="0"/>
              </a:rPr>
              <a:t>Федеральный закон </a:t>
            </a:r>
            <a:br>
              <a:rPr lang="ru-RU" sz="3200" b="1" dirty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Palatino Linotype" pitchFamily="18" charset="0"/>
              </a:rPr>
              <a:t>"О персональных данных"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Закон содержит 6 глав в 25 статьях.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Глава 2. </a:t>
            </a:r>
            <a:r>
              <a:rPr lang="ru-RU" sz="2400" dirty="0"/>
              <a:t>Принципы и условия обработки персональных данных.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Глава 3. </a:t>
            </a:r>
            <a:r>
              <a:rPr lang="ru-RU" sz="2400" dirty="0"/>
              <a:t>Права субъекта персональных данных.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Глава 4. </a:t>
            </a:r>
            <a:r>
              <a:rPr lang="ru-RU" sz="2400" dirty="0"/>
              <a:t>Обязанности оператора.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Глава 5. </a:t>
            </a:r>
            <a:r>
              <a:rPr lang="ru-RU" sz="2400" dirty="0"/>
              <a:t>Контроль и надзор за обработкой персональных данных. Ответственность за нарушение требований настоящего Федерального закона.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733256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hlinkClick r:id="rId2" action="ppaction://hlinkfile"/>
              </a:rPr>
              <a:t>Закон</a:t>
            </a:r>
            <a:endParaRPr lang="ru-RU" sz="2000" b="1" dirty="0"/>
          </a:p>
        </p:txBody>
      </p:sp>
      <p:pic>
        <p:nvPicPr>
          <p:cNvPr id="2050" name="Picture 2" descr="http://www.chtivo.ru/getpic3d/16775388/350/53664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571" r="93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829577"/>
            <a:ext cx="3333750" cy="3333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5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0797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Кодекс РФ об административных правонарушениях (</a:t>
            </a:r>
            <a:r>
              <a:rPr lang="ru-RU" sz="3200" b="1" dirty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КоАП РФ)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6651249" cy="20882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100" dirty="0"/>
              <a:t>Н</a:t>
            </a:r>
            <a:r>
              <a:rPr lang="ru-RU" sz="2100" dirty="0" smtClean="0"/>
              <a:t>арушения </a:t>
            </a:r>
            <a:r>
              <a:rPr lang="ru-RU" sz="2100" dirty="0"/>
              <a:t>в сети Интернет, которые могут иметь место в электронной сфере:</a:t>
            </a:r>
          </a:p>
          <a:p>
            <a:pPr lvl="0">
              <a:spcBef>
                <a:spcPts val="0"/>
              </a:spcBef>
            </a:pPr>
            <a:r>
              <a:rPr lang="ru-RU" sz="2100" dirty="0"/>
              <a:t>Распространение экстремистских материалов в сети Интернет</a:t>
            </a:r>
          </a:p>
          <a:p>
            <a:pPr lvl="0">
              <a:spcBef>
                <a:spcPts val="0"/>
              </a:spcBef>
            </a:pPr>
            <a:r>
              <a:rPr lang="ru-RU" sz="2100" dirty="0"/>
              <a:t>Пропаганда, незаконная реклама наркотических средств и психотропных веществ</a:t>
            </a:r>
          </a:p>
          <a:p>
            <a:pPr lvl="0">
              <a:spcBef>
                <a:spcPts val="0"/>
              </a:spcBef>
            </a:pPr>
            <a:r>
              <a:rPr lang="ru-RU" sz="2100" dirty="0"/>
              <a:t>Клевета в сети Интернет </a:t>
            </a:r>
          </a:p>
          <a:p>
            <a:pPr marL="0" indent="0">
              <a:spcBef>
                <a:spcPts val="0"/>
              </a:spcBef>
              <a:buNone/>
            </a:pPr>
            <a:endParaRPr lang="ru-RU" sz="2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355941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hlinkClick r:id="rId2" action="ppaction://hlinkfile"/>
              </a:rPr>
              <a:t>Закон</a:t>
            </a:r>
            <a:endParaRPr lang="ru-RU" sz="2000" b="1" dirty="0"/>
          </a:p>
        </p:txBody>
      </p:sp>
      <p:pic>
        <p:nvPicPr>
          <p:cNvPr id="4098" name="Picture 2" descr="http://verhnedneprovsklib.ru/imagis/kodeks-rf-ob-administrativnyh-pravonarush-79923-lar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r="17245"/>
          <a:stretch/>
        </p:blipFill>
        <p:spPr bwMode="auto">
          <a:xfrm>
            <a:off x="7163904" y="1283273"/>
            <a:ext cx="1620000" cy="2494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722676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100" dirty="0">
                <a:solidFill>
                  <a:prstClr val="black"/>
                </a:solidFill>
              </a:rPr>
              <a:t>Распространение персональных данных и сведений о частной жизни в сети Интернет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100" dirty="0">
                <a:solidFill>
                  <a:prstClr val="black"/>
                </a:solidFill>
              </a:rPr>
              <a:t>Нарушение авторских прав в сети Интернет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100" dirty="0">
                <a:solidFill>
                  <a:prstClr val="black"/>
                </a:solidFill>
              </a:rPr>
              <a:t>Мошенничество, связанное с блокированием программного обеспечения компьютеров пользователей сети Интернет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100" dirty="0">
                <a:solidFill>
                  <a:prstClr val="black"/>
                </a:solidFill>
              </a:rPr>
              <a:t>Хищения денежных средств, совершаемые с помощью сети Интернет и компьютерной техники</a:t>
            </a:r>
          </a:p>
        </p:txBody>
      </p:sp>
    </p:spTree>
    <p:extLst>
      <p:ext uri="{BB962C8B-B14F-4D97-AF65-F5344CB8AC3E}">
        <p14:creationId xmlns:p14="http://schemas.microsoft.com/office/powerpoint/2010/main" val="23454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8352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Palatino Linotype" pitchFamily="18" charset="0"/>
                <a:ea typeface="+mn-ea"/>
                <a:cs typeface="+mn-cs"/>
              </a:rPr>
              <a:t>Гражданский кодекс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95536" y="1124744"/>
            <a:ext cx="6480720" cy="45365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Глава 70. </a:t>
            </a:r>
            <a:r>
              <a:rPr lang="ru-RU" sz="2400" dirty="0"/>
              <a:t>Авторское право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Глава 71. </a:t>
            </a:r>
            <a:r>
              <a:rPr lang="ru-RU" sz="2400" dirty="0"/>
              <a:t>Права, смежные с авторскими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Глава 72. </a:t>
            </a:r>
            <a:r>
              <a:rPr lang="ru-RU" sz="2400" dirty="0"/>
              <a:t>Патентное право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Глава 74. </a:t>
            </a:r>
            <a:r>
              <a:rPr lang="ru-RU" sz="2400" dirty="0"/>
              <a:t>Право на топологии интегральных микросхем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Глава 75. </a:t>
            </a:r>
            <a:r>
              <a:rPr lang="ru-RU" sz="2400" dirty="0"/>
              <a:t>Право на секрет производства (ноу-хау)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Глава 76. </a:t>
            </a:r>
            <a:r>
              <a:rPr lang="ru-RU" sz="2400" dirty="0"/>
              <a:t>Права на средства индивидуализации юридических лиц, товаров, работ, услуг и предприятий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Глава 77. </a:t>
            </a:r>
            <a:r>
              <a:rPr lang="ru-RU" sz="2400" dirty="0"/>
              <a:t>Право использования результатов интеллектуальной деятельности в составе единой технологии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57" y="1196753"/>
            <a:ext cx="1620000" cy="2545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6355941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hlinkClick r:id="rId3" action="ppaction://hlinkfile"/>
              </a:rPr>
              <a:t>Закон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211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Другая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Другая 1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2099</Words>
  <Application>Microsoft Office PowerPoint</Application>
  <PresentationFormat>Экран (4:3)</PresentationFormat>
  <Paragraphs>219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Тема1</vt:lpstr>
      <vt:lpstr>Нормативно-правовое обеспечение, программно-методическое обеспечение учителя информатики </vt:lpstr>
      <vt:lpstr>Правовая информация</vt:lpstr>
      <vt:lpstr>Электронное правительство РФ</vt:lpstr>
      <vt:lpstr>Федеральный закон  "О защите детей от информации, причиняющей вред их здоровью и развитию"</vt:lpstr>
      <vt:lpstr>Федеральный закон  «Об информации, информационных технологиях и о защите информации»</vt:lpstr>
      <vt:lpstr>Роскомнадзор</vt:lpstr>
      <vt:lpstr>Презентация PowerPoint</vt:lpstr>
      <vt:lpstr>Кодекс РФ об административных правонарушениях (КоАП РФ) </vt:lpstr>
      <vt:lpstr>Гражданский кодекс</vt:lpstr>
      <vt:lpstr>Статья 1271.  Знак охраны авторского права</vt:lpstr>
      <vt:lpstr>Определение плагиата</vt:lpstr>
      <vt:lpstr>Использование электронных библиотек</vt:lpstr>
      <vt:lpstr>Уголовный кодекс о преступлениях в компьютерной сфере</vt:lpstr>
      <vt:lpstr>Информационные источники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Ажнакина</cp:lastModifiedBy>
  <cp:revision>93</cp:revision>
  <cp:lastPrinted>2015-12-07T12:32:55Z</cp:lastPrinted>
  <dcterms:created xsi:type="dcterms:W3CDTF">2015-12-05T12:13:03Z</dcterms:created>
  <dcterms:modified xsi:type="dcterms:W3CDTF">2020-03-10T18:02:19Z</dcterms:modified>
</cp:coreProperties>
</file>